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x="18288000" cy="10287000"/>
  <p:notesSz cx="6858000" cy="9144000"/>
  <p:embeddedFontLst>
    <p:embeddedFont>
      <p:font typeface="Arial Bold" charset="1" panose="020B0802020202020204"/>
      <p:regular r:id="rId38"/>
    </p:embeddedFont>
    <p:embeddedFont>
      <p:font typeface="Clear Sans Regular Bold" charset="1" panose="020B0603030202020304"/>
      <p:regular r:id="rId39"/>
    </p:embeddedFont>
    <p:embeddedFont>
      <p:font typeface="Arimo Bold" charset="1" panose="020B0704020202020204"/>
      <p:regular r:id="rId40"/>
    </p:embeddedFont>
    <p:embeddedFont>
      <p:font typeface="Arimo" charset="1" panose="020B0604020202020204"/>
      <p:regular r:id="rId41"/>
    </p:embeddedFont>
    <p:embeddedFont>
      <p:font typeface="Garet Bold" charset="1" panose="00000000000000000000"/>
      <p:regular r:id="rId42"/>
    </p:embeddedFont>
    <p:embeddedFont>
      <p:font typeface="Montserrat Bold" charset="1" panose="00000800000000000000"/>
      <p:regular r:id="rId43"/>
    </p:embeddedFont>
    <p:embeddedFont>
      <p:font typeface="Arimo Italics" charset="1" panose="020B0604020202090204"/>
      <p:regular r:id="rId44"/>
    </p:embeddedFont>
    <p:embeddedFont>
      <p:font typeface="Poppins Medium" charset="1" panose="02000000000000000000"/>
      <p:regular r:id="rId45"/>
    </p:embeddedFont>
    <p:embeddedFont>
      <p:font typeface="Open Sans 1 Bold" charset="1" panose="00000000000000000000"/>
      <p:regular r:id="rId46"/>
    </p:embeddedFont>
    <p:embeddedFont>
      <p:font typeface="Open Sans 1" charset="1" panose="00000000000000000000"/>
      <p:regular r:id="rId47"/>
    </p:embeddedFont>
    <p:embeddedFont>
      <p:font typeface="League Spartan" charset="1" panose="00000800000000000000"/>
      <p:regular r:id="rId48"/>
    </p:embeddedFont>
    <p:embeddedFont>
      <p:font typeface="Arial" charset="1" panose="020B0502020202020204"/>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49" Target="fonts/font49.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jpe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11.jpe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6.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17.png" Type="http://schemas.openxmlformats.org/officeDocument/2006/relationships/image"/><Relationship Id="rId4" Target="../media/image18.svg" Type="http://schemas.openxmlformats.org/officeDocument/2006/relationships/image"/><Relationship Id="rId5" Target="../media/image6.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 Id="rId3" Target="../media/image11.jpeg" Type="http://schemas.openxmlformats.org/officeDocument/2006/relationships/image"/><Relationship Id="rId4" Target="../media/image17.png" Type="http://schemas.openxmlformats.org/officeDocument/2006/relationships/image"/><Relationship Id="rId5" Target="../media/image18.svg" Type="http://schemas.openxmlformats.org/officeDocument/2006/relationships/image"/><Relationship Id="rId6" Target="../media/image6.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https://chatgpt.com/share/6786beef-14b8-800c-9296-65a6820f23ff" TargetMode="External" Type="http://schemas.openxmlformats.org/officeDocument/2006/relationships/hyperlink"/><Relationship Id="rId11" Target="https://chatgpt.com/share/6786beef-14b8-800c-9296-65a6820f23ff" TargetMode="External" Type="http://schemas.openxmlformats.org/officeDocument/2006/relationships/hyperlink"/><Relationship Id="rId12" Target="https://chatgpt.com/share/6786beef-14b8-800c-9296-65a6820f23ff" TargetMode="External" Type="http://schemas.openxmlformats.org/officeDocument/2006/relationships/hyperlink"/><Relationship Id="rId13" Target="https://chatgpt.com/share/6786beef-14b8-800c-9296-65a6820f23ff" TargetMode="External" Type="http://schemas.openxmlformats.org/officeDocument/2006/relationships/hyperlink"/><Relationship Id="rId14" Target="../media/image11.jpeg" Type="http://schemas.openxmlformats.org/officeDocument/2006/relationships/image"/><Relationship Id="rId15" Target="../media/image6.png" Type="http://schemas.openxmlformats.org/officeDocument/2006/relationships/image"/><Relationship Id="rId16" Target="https://chatgpt.com/share/6786b429-26a4-800c-b328-13037f8661cc" TargetMode="External" Type="http://schemas.openxmlformats.org/officeDocument/2006/relationships/hyperlink"/><Relationship Id="rId2" Target="../media/image20.jpeg" Type="http://schemas.openxmlformats.org/officeDocument/2006/relationships/image"/><Relationship Id="rId3" Target="../media/VAGcRhpUhxE.mp4" Type="http://schemas.openxmlformats.org/officeDocument/2006/relationships/video"/><Relationship Id="rId4" Target="../media/VAGcRhpUhxE.mp4" Type="http://schemas.microsoft.com/office/2007/relationships/media"/><Relationship Id="rId5" Target="https://chatgpt.com/share/6786b429-26a4-800c-b328-13037f8661cc" TargetMode="External" Type="http://schemas.openxmlformats.org/officeDocument/2006/relationships/hyperlink"/><Relationship Id="rId6" Target="https://chatgpt.com/share/6786b429-26a4-800c-b328-13037f8661cc" TargetMode="External" Type="http://schemas.openxmlformats.org/officeDocument/2006/relationships/hyperlink"/><Relationship Id="rId7" Target="https://chatgpt.com/share/6786b429-26a4-800c-b328-13037f8661cc" TargetMode="External" Type="http://schemas.openxmlformats.org/officeDocument/2006/relationships/hyperlink"/><Relationship Id="rId8" Target="https://chatgpt.com/share/6786b429-26a4-800c-b328-13037f8661cc" TargetMode="External" Type="http://schemas.openxmlformats.org/officeDocument/2006/relationships/hyperlink"/><Relationship Id="rId9" Target="https://chatgpt.com/share/6786beef-14b8-800c-9296-65a6820f23ff" TargetMode="External" Type="http://schemas.openxmlformats.org/officeDocument/2006/relationships/hyperlink"/></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17.png" Type="http://schemas.openxmlformats.org/officeDocument/2006/relationships/image"/><Relationship Id="rId4" Target="../media/image18.svg" Type="http://schemas.openxmlformats.org/officeDocument/2006/relationships/image"/><Relationship Id="rId5" Target="../media/image6.png" Type="http://schemas.openxmlformats.org/officeDocument/2006/relationships/image"/><Relationship Id="rId6" Target="https://chatgpt.com/share/6787fc19-6508-800e-9f18-51d477c9ef31" TargetMode="External" Type="http://schemas.openxmlformats.org/officeDocument/2006/relationships/hyperlink"/></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6.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5.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5.png" Type="http://schemas.openxmlformats.org/officeDocument/2006/relationships/image"/><Relationship Id="rId11" Target="../media/image26.svg" Type="http://schemas.openxmlformats.org/officeDocument/2006/relationships/image"/><Relationship Id="rId12" Target="../media/image27.png" Type="http://schemas.openxmlformats.org/officeDocument/2006/relationships/image"/><Relationship Id="rId13" Target="../media/image28.svg" Type="http://schemas.openxmlformats.org/officeDocument/2006/relationships/image"/><Relationship Id="rId14" Target="../media/image29.png" Type="http://schemas.openxmlformats.org/officeDocument/2006/relationships/image"/><Relationship Id="rId2" Target="../media/image11.jpeg" Type="http://schemas.openxmlformats.org/officeDocument/2006/relationships/image"/><Relationship Id="rId3" Target="../media/image17.png" Type="http://schemas.openxmlformats.org/officeDocument/2006/relationships/image"/><Relationship Id="rId4" Target="../media/image18.svg" Type="http://schemas.openxmlformats.org/officeDocument/2006/relationships/image"/><Relationship Id="rId5" Target="../media/image6.png" Type="http://schemas.openxmlformats.org/officeDocument/2006/relationships/image"/><Relationship Id="rId6" Target="../media/image21.png" Type="http://schemas.openxmlformats.org/officeDocument/2006/relationships/image"/><Relationship Id="rId7" Target="../media/image22.svg" Type="http://schemas.openxmlformats.org/officeDocument/2006/relationships/image"/><Relationship Id="rId8" Target="../media/image23.png" Type="http://schemas.openxmlformats.org/officeDocument/2006/relationships/image"/><Relationship Id="rId9" Target="../media/image24.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6.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png" Type="http://schemas.openxmlformats.org/officeDocument/2006/relationships/image"/><Relationship Id="rId4" Target="../media/image9.jpeg" Type="http://schemas.openxmlformats.org/officeDocument/2006/relationships/image"/><Relationship Id="rId5" Target="../media/image10.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jpeg" Type="http://schemas.openxmlformats.org/officeDocument/2006/relationships/image"/><Relationship Id="rId3" Target="../media/VAGcX7h8vxs.mp4" Type="http://schemas.openxmlformats.org/officeDocument/2006/relationships/video"/><Relationship Id="rId4" Target="../media/VAGcX7h8vxs.mp4" Type="http://schemas.microsoft.com/office/2007/relationships/media"/><Relationship Id="rId5" Target="../media/image6.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 Id="rId3" Target="../media/image18.svg" Type="http://schemas.openxmlformats.org/officeDocument/2006/relationships/image"/><Relationship Id="rId4" Target="../media/image11.jpeg" Type="http://schemas.openxmlformats.org/officeDocument/2006/relationships/image"/><Relationship Id="rId5" Target="../media/image6.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 Id="rId3" Target="../media/image18.svg" Type="http://schemas.openxmlformats.org/officeDocument/2006/relationships/image"/><Relationship Id="rId4" Target="../media/image11.jpeg" Type="http://schemas.openxmlformats.org/officeDocument/2006/relationships/image"/><Relationship Id="rId5" Target="../media/image6.png" Type="http://schemas.openxmlformats.org/officeDocument/2006/relationships/image"/><Relationship Id="rId6" Target="../media/image32.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 Id="rId3" Target="../media/image18.svg" Type="http://schemas.openxmlformats.org/officeDocument/2006/relationships/image"/><Relationship Id="rId4" Target="../media/image6.png" Type="http://schemas.openxmlformats.org/officeDocument/2006/relationships/image"/><Relationship Id="rId5" Target="../media/image33.jpe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 Id="rId3" Target="../media/image18.svg" Type="http://schemas.openxmlformats.org/officeDocument/2006/relationships/image"/><Relationship Id="rId4" Target="../media/image6.png" Type="http://schemas.openxmlformats.org/officeDocument/2006/relationships/image"/><Relationship Id="rId5" Target="../media/image34.png" Type="http://schemas.openxmlformats.org/officeDocument/2006/relationships/image"/><Relationship Id="rId6" Target="../media/image35.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6.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http://consensus.app" TargetMode="External" Type="http://schemas.openxmlformats.org/officeDocument/2006/relationships/hyperlink"/><Relationship Id="rId11" Target="http://scite.ai" TargetMode="External" Type="http://schemas.openxmlformats.org/officeDocument/2006/relationships/hyperlink"/><Relationship Id="rId2" Target="../media/image6.png" Type="http://schemas.openxmlformats.org/officeDocument/2006/relationships/image"/><Relationship Id="rId3" Target="../media/image15.png" Type="http://schemas.openxmlformats.org/officeDocument/2006/relationships/image"/><Relationship Id="rId4" Target="https://commons.trincoll.edu/library/2025/01/16/ai-based-library-research-tools/" TargetMode="External" Type="http://schemas.openxmlformats.org/officeDocument/2006/relationships/hyperlink"/><Relationship Id="rId5" Target="https://commons.trincoll.edu/library/2025/01/16/ai-based-library-research-tools/" TargetMode="External" Type="http://schemas.openxmlformats.org/officeDocument/2006/relationships/hyperlink"/><Relationship Id="rId6" Target="http://semanticscholar.org" TargetMode="External" Type="http://schemas.openxmlformats.org/officeDocument/2006/relationships/hyperlink"/><Relationship Id="rId7" Target="http://elicit.com" TargetMode="External" Type="http://schemas.openxmlformats.org/officeDocument/2006/relationships/hyperlink"/><Relationship Id="rId8" Target="http://researchrabbit.ai" TargetMode="External" Type="http://schemas.openxmlformats.org/officeDocument/2006/relationships/hyperlink"/><Relationship Id="rId9" Target="http://perplexity.ai" TargetMode="External" Type="http://schemas.openxmlformats.org/officeDocument/2006/relationships/hyperlink"/></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6.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6.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jpeg" Type="http://schemas.openxmlformats.org/officeDocument/2006/relationships/image"/><Relationship Id="rId3" Target="../media/image6.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11.jpeg" Type="http://schemas.openxmlformats.org/officeDocument/2006/relationships/image"/><Relationship Id="rId5" Target="../media/image6.pn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ailto:isthier.chaudhury@trincoll.edu" TargetMode="External" Type="http://schemas.openxmlformats.org/officeDocument/2006/relationships/hyperlink"/><Relationship Id="rId4" Target="mailto:isthier.chaudhury@trincoll.edu" TargetMode="External" Type="http://schemas.openxmlformats.org/officeDocument/2006/relationships/hyperlink"/><Relationship Id="rId5" Target="../media/image40.png" Type="http://schemas.openxmlformats.org/officeDocument/2006/relationships/image"/><Relationship Id="rId6" Target="../media/image41.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6.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2.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8.png" Type="http://schemas.openxmlformats.org/officeDocument/2006/relationships/image"/><Relationship Id="rId4" Target="../media/image6.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15.png" Type="http://schemas.openxmlformats.org/officeDocument/2006/relationships/image"/><Relationship Id="rId4" Target="../media/image7.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5.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0" y="0"/>
            <a:ext cx="18288000" cy="10287000"/>
          </a:xfrm>
          <a:custGeom>
            <a:avLst/>
            <a:gdLst/>
            <a:ahLst/>
            <a:cxnLst/>
            <a:rect r="r" b="b" t="t" l="l"/>
            <a:pathLst>
              <a:path h="10287000" w="18288000">
                <a:moveTo>
                  <a:pt x="18288000" y="0"/>
                </a:moveTo>
                <a:lnTo>
                  <a:pt x="0" y="0"/>
                </a:lnTo>
                <a:lnTo>
                  <a:pt x="0" y="10287000"/>
                </a:lnTo>
                <a:lnTo>
                  <a:pt x="18288000" y="10287000"/>
                </a:lnTo>
                <a:lnTo>
                  <a:pt x="18288000" y="0"/>
                </a:lnTo>
                <a:close/>
              </a:path>
            </a:pathLst>
          </a:custGeom>
          <a:blipFill>
            <a:blip r:embed="rId2"/>
            <a:stretch>
              <a:fillRect l="0" t="0" r="0" b="0"/>
            </a:stretch>
          </a:blipFill>
        </p:spPr>
      </p:sp>
      <p:sp>
        <p:nvSpPr>
          <p:cNvPr name="Freeform 3" id="3"/>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60000"/>
            </a:blip>
            <a:stretch>
              <a:fillRect l="0" t="-16666" r="0" b="-16666"/>
            </a:stretch>
          </a:blipFill>
        </p:spPr>
      </p:sp>
      <p:sp>
        <p:nvSpPr>
          <p:cNvPr name="Freeform 4" id="4"/>
          <p:cNvSpPr/>
          <p:nvPr/>
        </p:nvSpPr>
        <p:spPr>
          <a:xfrm flipH="false" flipV="false" rot="0">
            <a:off x="5176472" y="5486660"/>
            <a:ext cx="13227113" cy="4800340"/>
          </a:xfrm>
          <a:custGeom>
            <a:avLst/>
            <a:gdLst/>
            <a:ahLst/>
            <a:cxnLst/>
            <a:rect r="r" b="b" t="t" l="l"/>
            <a:pathLst>
              <a:path h="4800340" w="13227113">
                <a:moveTo>
                  <a:pt x="0" y="0"/>
                </a:moveTo>
                <a:lnTo>
                  <a:pt x="13227113" y="0"/>
                </a:lnTo>
                <a:lnTo>
                  <a:pt x="13227113" y="4800340"/>
                </a:lnTo>
                <a:lnTo>
                  <a:pt x="0" y="4800340"/>
                </a:lnTo>
                <a:lnTo>
                  <a:pt x="0" y="0"/>
                </a:lnTo>
                <a:close/>
              </a:path>
            </a:pathLst>
          </a:custGeom>
          <a:blipFill>
            <a:blip r:embed="rId4"/>
            <a:stretch>
              <a:fillRect l="0" t="0" r="0" b="0"/>
            </a:stretch>
          </a:blipFill>
        </p:spPr>
      </p:sp>
      <p:sp>
        <p:nvSpPr>
          <p:cNvPr name="TextBox 5" id="5"/>
          <p:cNvSpPr txBox="true"/>
          <p:nvPr/>
        </p:nvSpPr>
        <p:spPr>
          <a:xfrm rot="0">
            <a:off x="2342125" y="2524199"/>
            <a:ext cx="13603751" cy="2619301"/>
          </a:xfrm>
          <a:prstGeom prst="rect">
            <a:avLst/>
          </a:prstGeom>
        </p:spPr>
        <p:txBody>
          <a:bodyPr anchor="t" rtlCol="false" tIns="0" lIns="0" bIns="0" rIns="0">
            <a:spAutoFit/>
          </a:bodyPr>
          <a:lstStyle/>
          <a:p>
            <a:pPr algn="ctr">
              <a:lnSpc>
                <a:spcPts val="9450"/>
              </a:lnSpc>
            </a:pPr>
            <a:r>
              <a:rPr lang="en-US" b="true" sz="9000">
                <a:solidFill>
                  <a:srgbClr val="FFFFFF"/>
                </a:solidFill>
                <a:latin typeface="Arial Bold"/>
                <a:ea typeface="Arial Bold"/>
                <a:cs typeface="Arial Bold"/>
                <a:sym typeface="Arial Bold"/>
              </a:rPr>
              <a:t>Making AI Work for You </a:t>
            </a:r>
          </a:p>
          <a:p>
            <a:pPr algn="ctr">
              <a:lnSpc>
                <a:spcPts val="9450"/>
              </a:lnSpc>
            </a:pPr>
            <a:r>
              <a:rPr lang="en-US" b="true" sz="9000">
                <a:solidFill>
                  <a:srgbClr val="FFFFFF"/>
                </a:solidFill>
                <a:latin typeface="Arial Bold"/>
                <a:ea typeface="Arial Bold"/>
                <a:cs typeface="Arial Bold"/>
                <a:sym typeface="Arial Bold"/>
              </a:rPr>
              <a:t>and Your Students</a:t>
            </a:r>
          </a:p>
        </p:txBody>
      </p:sp>
      <p:sp>
        <p:nvSpPr>
          <p:cNvPr name="TextBox 6" id="6"/>
          <p:cNvSpPr txBox="true"/>
          <p:nvPr/>
        </p:nvSpPr>
        <p:spPr>
          <a:xfrm rot="0">
            <a:off x="8008608" y="1784805"/>
            <a:ext cx="2270785" cy="606425"/>
          </a:xfrm>
          <a:prstGeom prst="rect">
            <a:avLst/>
          </a:prstGeom>
        </p:spPr>
        <p:txBody>
          <a:bodyPr anchor="t" rtlCol="false" tIns="0" lIns="0" bIns="0" rIns="0">
            <a:spAutoFit/>
          </a:bodyPr>
          <a:lstStyle/>
          <a:p>
            <a:pPr algn="l">
              <a:lnSpc>
                <a:spcPts val="4900"/>
              </a:lnSpc>
            </a:pPr>
            <a:r>
              <a:rPr lang="en-US" b="true" sz="3500">
                <a:solidFill>
                  <a:srgbClr val="FFFFFF"/>
                </a:solidFill>
                <a:latin typeface="Clear Sans Regular Bold"/>
                <a:ea typeface="Clear Sans Regular Bold"/>
                <a:cs typeface="Clear Sans Regular Bold"/>
                <a:sym typeface="Clear Sans Regular Bold"/>
              </a:rPr>
              <a:t>WITT 2025</a:t>
            </a:r>
          </a:p>
        </p:txBody>
      </p:sp>
      <p:sp>
        <p:nvSpPr>
          <p:cNvPr name="Freeform 7" id="7"/>
          <p:cNvSpPr/>
          <p:nvPr/>
        </p:nvSpPr>
        <p:spPr>
          <a:xfrm flipH="false" flipV="false" rot="0">
            <a:off x="-444509" y="385763"/>
            <a:ext cx="18732509" cy="468313"/>
          </a:xfrm>
          <a:custGeom>
            <a:avLst/>
            <a:gdLst/>
            <a:ahLst/>
            <a:cxnLst/>
            <a:rect r="r" b="b" t="t" l="l"/>
            <a:pathLst>
              <a:path h="468313" w="18732509">
                <a:moveTo>
                  <a:pt x="0" y="0"/>
                </a:moveTo>
                <a:lnTo>
                  <a:pt x="18732509" y="0"/>
                </a:lnTo>
                <a:lnTo>
                  <a:pt x="18732509" y="468312"/>
                </a:lnTo>
                <a:lnTo>
                  <a:pt x="0" y="46831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8" id="8"/>
          <p:cNvGrpSpPr>
            <a:grpSpLocks noChangeAspect="true"/>
          </p:cNvGrpSpPr>
          <p:nvPr/>
        </p:nvGrpSpPr>
        <p:grpSpPr>
          <a:xfrm rot="0">
            <a:off x="0" y="-127755"/>
            <a:ext cx="18288000" cy="799267"/>
            <a:chOff x="0" y="0"/>
            <a:chExt cx="9153525" cy="400050"/>
          </a:xfrm>
        </p:grpSpPr>
        <p:sp>
          <p:nvSpPr>
            <p:cNvPr name="Freeform 9" id="9"/>
            <p:cNvSpPr/>
            <p:nvPr/>
          </p:nvSpPr>
          <p:spPr>
            <a:xfrm flipH="false" flipV="false" rot="0">
              <a:off x="0" y="0"/>
              <a:ext cx="9153525" cy="400050"/>
            </a:xfrm>
            <a:custGeom>
              <a:avLst/>
              <a:gdLst/>
              <a:ahLst/>
              <a:cxnLst/>
              <a:rect r="r" b="b" t="t" l="l"/>
              <a:pathLst>
                <a:path h="400050" w="9153525">
                  <a:moveTo>
                    <a:pt x="0" y="400050"/>
                  </a:moveTo>
                  <a:lnTo>
                    <a:pt x="9153525" y="400050"/>
                  </a:lnTo>
                  <a:lnTo>
                    <a:pt x="9153525" y="0"/>
                  </a:lnTo>
                  <a:lnTo>
                    <a:pt x="0" y="0"/>
                  </a:lnTo>
                  <a:lnTo>
                    <a:pt x="0" y="400050"/>
                  </a:lnTo>
                  <a:close/>
                </a:path>
              </a:pathLst>
            </a:custGeom>
            <a:solidFill>
              <a:srgbClr val="EDB700"/>
            </a:solidFill>
          </p:spPr>
        </p:sp>
      </p:grpSp>
      <p:sp>
        <p:nvSpPr>
          <p:cNvPr name="Freeform 10" id="10" descr="A picture containing text, sign  Description automatically generated"/>
          <p:cNvSpPr/>
          <p:nvPr/>
        </p:nvSpPr>
        <p:spPr>
          <a:xfrm flipH="false" flipV="false" rot="0">
            <a:off x="15945875" y="117286"/>
            <a:ext cx="2125411" cy="452805"/>
          </a:xfrm>
          <a:custGeom>
            <a:avLst/>
            <a:gdLst/>
            <a:ahLst/>
            <a:cxnLst/>
            <a:rect r="r" b="b" t="t" l="l"/>
            <a:pathLst>
              <a:path h="452805" w="2125411">
                <a:moveTo>
                  <a:pt x="0" y="0"/>
                </a:moveTo>
                <a:lnTo>
                  <a:pt x="2125412" y="0"/>
                </a:lnTo>
                <a:lnTo>
                  <a:pt x="2125412" y="452805"/>
                </a:lnTo>
                <a:lnTo>
                  <a:pt x="0" y="452805"/>
                </a:lnTo>
                <a:lnTo>
                  <a:pt x="0" y="0"/>
                </a:lnTo>
                <a:close/>
              </a:path>
            </a:pathLst>
          </a:custGeom>
          <a:blipFill>
            <a:blip r:embed="rId7"/>
            <a:stretch>
              <a:fillRect l="0" t="-317" r="0" b="-317"/>
            </a:stretch>
          </a:blipFill>
        </p:spPr>
      </p:sp>
      <p:sp>
        <p:nvSpPr>
          <p:cNvPr name="TextBox 11" id="11"/>
          <p:cNvSpPr txBox="true"/>
          <p:nvPr/>
        </p:nvSpPr>
        <p:spPr>
          <a:xfrm rot="0">
            <a:off x="119415" y="9387841"/>
            <a:ext cx="17951872" cy="533400"/>
          </a:xfrm>
          <a:prstGeom prst="rect">
            <a:avLst/>
          </a:prstGeom>
        </p:spPr>
        <p:txBody>
          <a:bodyPr anchor="t" rtlCol="false" tIns="0" lIns="0" bIns="0" rIns="0">
            <a:spAutoFit/>
          </a:bodyPr>
          <a:lstStyle/>
          <a:p>
            <a:pPr algn="ctr">
              <a:lnSpc>
                <a:spcPts val="4200"/>
              </a:lnSpc>
            </a:pPr>
            <a:r>
              <a:rPr lang="en-US" sz="3000" b="true">
                <a:solidFill>
                  <a:srgbClr val="FFFFFF"/>
                </a:solidFill>
                <a:latin typeface="Arimo Bold"/>
                <a:ea typeface="Arimo Bold"/>
                <a:cs typeface="Arimo Bold"/>
                <a:sym typeface="Arimo Bold"/>
              </a:rPr>
              <a:t>Sponsored by The Library, Digital Learning &amp; Scholarship, and The Center for Teaching &amp; Learning</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398381" y="8002508"/>
            <a:ext cx="5950052" cy="991780"/>
            <a:chOff x="0" y="0"/>
            <a:chExt cx="5641530" cy="940355"/>
          </a:xfrm>
        </p:grpSpPr>
        <p:sp>
          <p:nvSpPr>
            <p:cNvPr name="Freeform 3" id="3"/>
            <p:cNvSpPr/>
            <p:nvPr/>
          </p:nvSpPr>
          <p:spPr>
            <a:xfrm flipH="false" flipV="false" rot="0">
              <a:off x="0" y="0"/>
              <a:ext cx="5641530" cy="940355"/>
            </a:xfrm>
            <a:custGeom>
              <a:avLst/>
              <a:gdLst/>
              <a:ahLst/>
              <a:cxnLst/>
              <a:rect r="r" b="b" t="t" l="l"/>
              <a:pathLst>
                <a:path h="940355" w="5641530">
                  <a:moveTo>
                    <a:pt x="0" y="0"/>
                  </a:moveTo>
                  <a:lnTo>
                    <a:pt x="5641530" y="0"/>
                  </a:lnTo>
                  <a:lnTo>
                    <a:pt x="5641530" y="940355"/>
                  </a:lnTo>
                  <a:lnTo>
                    <a:pt x="0" y="940355"/>
                  </a:lnTo>
                  <a:close/>
                </a:path>
              </a:pathLst>
            </a:custGeom>
            <a:solidFill>
              <a:srgbClr val="000000">
                <a:alpha val="0"/>
              </a:srgbClr>
            </a:solidFill>
          </p:spPr>
        </p:sp>
        <p:sp>
          <p:nvSpPr>
            <p:cNvPr name="TextBox 4" id="4"/>
            <p:cNvSpPr txBox="true"/>
            <p:nvPr/>
          </p:nvSpPr>
          <p:spPr>
            <a:xfrm>
              <a:off x="0" y="9525"/>
              <a:ext cx="5641530" cy="930830"/>
            </a:xfrm>
            <a:prstGeom prst="rect">
              <a:avLst/>
            </a:prstGeom>
          </p:spPr>
          <p:txBody>
            <a:bodyPr anchor="t" rtlCol="false" tIns="0" lIns="0" bIns="0" rIns="0"/>
            <a:lstStyle/>
            <a:p>
              <a:pPr algn="ctr">
                <a:lnSpc>
                  <a:spcPts val="5249"/>
                </a:lnSpc>
              </a:pPr>
              <a:r>
                <a:rPr lang="en-US" b="true" sz="5400">
                  <a:solidFill>
                    <a:srgbClr val="71CDA1"/>
                  </a:solidFill>
                  <a:latin typeface="Arial Bold"/>
                  <a:ea typeface="Arial Bold"/>
                  <a:cs typeface="Arial Bold"/>
                  <a:sym typeface="Arial Bold"/>
                </a:rPr>
                <a:t>Prompting with AI</a:t>
              </a:r>
            </a:p>
          </p:txBody>
        </p:sp>
      </p:grpSp>
      <p:sp>
        <p:nvSpPr>
          <p:cNvPr name="Freeform 5" id="5"/>
          <p:cNvSpPr/>
          <p:nvPr/>
        </p:nvSpPr>
        <p:spPr>
          <a:xfrm flipH="false" flipV="false" rot="0">
            <a:off x="1464816" y="1914035"/>
            <a:ext cx="5817181" cy="5824462"/>
          </a:xfrm>
          <a:custGeom>
            <a:avLst/>
            <a:gdLst/>
            <a:ahLst/>
            <a:cxnLst/>
            <a:rect r="r" b="b" t="t" l="l"/>
            <a:pathLst>
              <a:path h="5824462" w="5817181">
                <a:moveTo>
                  <a:pt x="0" y="0"/>
                </a:moveTo>
                <a:lnTo>
                  <a:pt x="5817182" y="0"/>
                </a:lnTo>
                <a:lnTo>
                  <a:pt x="5817182" y="5824462"/>
                </a:lnTo>
                <a:lnTo>
                  <a:pt x="0" y="5824462"/>
                </a:lnTo>
                <a:lnTo>
                  <a:pt x="0" y="0"/>
                </a:lnTo>
                <a:close/>
              </a:path>
            </a:pathLst>
          </a:custGeom>
          <a:blipFill>
            <a:blip r:embed="rId2"/>
            <a:stretch>
              <a:fillRect l="0" t="0" r="0" b="0"/>
            </a:stretch>
          </a:blipFill>
        </p:spPr>
      </p:sp>
      <p:grpSp>
        <p:nvGrpSpPr>
          <p:cNvPr name="Group 6" id="6"/>
          <p:cNvGrpSpPr/>
          <p:nvPr/>
        </p:nvGrpSpPr>
        <p:grpSpPr>
          <a:xfrm rot="0">
            <a:off x="-444509" y="-127755"/>
            <a:ext cx="18732509" cy="10417897"/>
            <a:chOff x="0" y="0"/>
            <a:chExt cx="24976678" cy="13890529"/>
          </a:xfrm>
        </p:grpSpPr>
        <p:sp>
          <p:nvSpPr>
            <p:cNvPr name="Freeform 7" id="7"/>
            <p:cNvSpPr/>
            <p:nvPr/>
          </p:nvSpPr>
          <p:spPr>
            <a:xfrm flipH="false" flipV="false" rot="0">
              <a:off x="781258" y="12514740"/>
              <a:ext cx="15963900" cy="1375789"/>
            </a:xfrm>
            <a:custGeom>
              <a:avLst/>
              <a:gdLst/>
              <a:ahLst/>
              <a:cxnLst/>
              <a:rect r="r" b="b" t="t" l="l"/>
              <a:pathLst>
                <a:path h="1375789" w="15963900">
                  <a:moveTo>
                    <a:pt x="0" y="0"/>
                  </a:moveTo>
                  <a:lnTo>
                    <a:pt x="15963900" y="0"/>
                  </a:lnTo>
                  <a:lnTo>
                    <a:pt x="15963900" y="1375789"/>
                  </a:lnTo>
                  <a:lnTo>
                    <a:pt x="0" y="1375789"/>
                  </a:lnTo>
                  <a:lnTo>
                    <a:pt x="0" y="0"/>
                  </a:lnTo>
                  <a:close/>
                </a:path>
              </a:pathLst>
            </a:custGeom>
            <a:blipFill>
              <a:blip r:embed="rId3"/>
              <a:stretch>
                <a:fillRect l="0" t="0" r="0" b="0"/>
              </a:stretch>
            </a:blipFill>
          </p:spPr>
        </p:sp>
        <p:sp>
          <p:nvSpPr>
            <p:cNvPr name="Freeform 8" id="8"/>
            <p:cNvSpPr/>
            <p:nvPr/>
          </p:nvSpPr>
          <p:spPr>
            <a:xfrm flipH="false" flipV="false" rot="0">
              <a:off x="0" y="684690"/>
              <a:ext cx="24976678" cy="624417"/>
            </a:xfrm>
            <a:custGeom>
              <a:avLst/>
              <a:gdLst/>
              <a:ahLst/>
              <a:cxnLst/>
              <a:rect r="r" b="b" t="t" l="l"/>
              <a:pathLst>
                <a:path h="624417" w="24976678">
                  <a:moveTo>
                    <a:pt x="0" y="0"/>
                  </a:moveTo>
                  <a:lnTo>
                    <a:pt x="24976678" y="0"/>
                  </a:lnTo>
                  <a:lnTo>
                    <a:pt x="24976678" y="624417"/>
                  </a:lnTo>
                  <a:lnTo>
                    <a:pt x="0" y="62441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9" id="9"/>
            <p:cNvGrpSpPr>
              <a:grpSpLocks noChangeAspect="true"/>
            </p:cNvGrpSpPr>
            <p:nvPr/>
          </p:nvGrpSpPr>
          <p:grpSpPr>
            <a:xfrm rot="0">
              <a:off x="592678" y="0"/>
              <a:ext cx="24384000" cy="1065690"/>
              <a:chOff x="0" y="0"/>
              <a:chExt cx="9153525" cy="400050"/>
            </a:xfrm>
          </p:grpSpPr>
          <p:sp>
            <p:nvSpPr>
              <p:cNvPr name="Freeform 10" id="10"/>
              <p:cNvSpPr/>
              <p:nvPr/>
            </p:nvSpPr>
            <p:spPr>
              <a:xfrm flipH="false" flipV="false" rot="0">
                <a:off x="0" y="0"/>
                <a:ext cx="9153525" cy="400050"/>
              </a:xfrm>
              <a:custGeom>
                <a:avLst/>
                <a:gdLst/>
                <a:ahLst/>
                <a:cxnLst/>
                <a:rect r="r" b="b" t="t" l="l"/>
                <a:pathLst>
                  <a:path h="400050" w="9153525">
                    <a:moveTo>
                      <a:pt x="0" y="400050"/>
                    </a:moveTo>
                    <a:lnTo>
                      <a:pt x="9153525" y="400050"/>
                    </a:lnTo>
                    <a:lnTo>
                      <a:pt x="9153525" y="0"/>
                    </a:lnTo>
                    <a:lnTo>
                      <a:pt x="0" y="0"/>
                    </a:lnTo>
                    <a:lnTo>
                      <a:pt x="0" y="400050"/>
                    </a:lnTo>
                    <a:close/>
                  </a:path>
                </a:pathLst>
              </a:custGeom>
              <a:solidFill>
                <a:srgbClr val="EDB700"/>
              </a:solidFill>
            </p:spPr>
          </p:sp>
        </p:grpSp>
        <p:sp>
          <p:nvSpPr>
            <p:cNvPr name="Freeform 11" id="11" descr="A picture containing text, sign  Description automatically generated"/>
            <p:cNvSpPr/>
            <p:nvPr/>
          </p:nvSpPr>
          <p:spPr>
            <a:xfrm flipH="false" flipV="false" rot="0">
              <a:off x="20600111" y="12804150"/>
              <a:ext cx="3701545" cy="788590"/>
            </a:xfrm>
            <a:custGeom>
              <a:avLst/>
              <a:gdLst/>
              <a:ahLst/>
              <a:cxnLst/>
              <a:rect r="r" b="b" t="t" l="l"/>
              <a:pathLst>
                <a:path h="788590" w="3701545">
                  <a:moveTo>
                    <a:pt x="0" y="0"/>
                  </a:moveTo>
                  <a:lnTo>
                    <a:pt x="3701545" y="0"/>
                  </a:lnTo>
                  <a:lnTo>
                    <a:pt x="3701545" y="788590"/>
                  </a:lnTo>
                  <a:lnTo>
                    <a:pt x="0" y="788590"/>
                  </a:lnTo>
                  <a:lnTo>
                    <a:pt x="0" y="0"/>
                  </a:lnTo>
                  <a:close/>
                </a:path>
              </a:pathLst>
            </a:custGeom>
            <a:blipFill>
              <a:blip r:embed="rId6"/>
              <a:stretch>
                <a:fillRect l="0" t="-317" r="0" b="-317"/>
              </a:stretch>
            </a:blipFill>
          </p:spPr>
        </p:sp>
      </p:grpSp>
      <p:sp>
        <p:nvSpPr>
          <p:cNvPr name="TextBox 12" id="12"/>
          <p:cNvSpPr txBox="true"/>
          <p:nvPr/>
        </p:nvSpPr>
        <p:spPr>
          <a:xfrm rot="0">
            <a:off x="10186252" y="1828310"/>
            <a:ext cx="6460234" cy="6035340"/>
          </a:xfrm>
          <a:prstGeom prst="rect">
            <a:avLst/>
          </a:prstGeom>
        </p:spPr>
        <p:txBody>
          <a:bodyPr anchor="t" rtlCol="false" tIns="0" lIns="0" bIns="0" rIns="0">
            <a:spAutoFit/>
          </a:bodyPr>
          <a:lstStyle/>
          <a:p>
            <a:pPr algn="l">
              <a:lnSpc>
                <a:spcPts val="5599"/>
              </a:lnSpc>
            </a:pPr>
            <a:r>
              <a:rPr lang="en-US" sz="3999" b="true">
                <a:solidFill>
                  <a:srgbClr val="000000"/>
                </a:solidFill>
                <a:latin typeface="Arimo Bold"/>
                <a:ea typeface="Arimo Bold"/>
                <a:cs typeface="Arimo Bold"/>
                <a:sym typeface="Arimo Bold"/>
              </a:rPr>
              <a:t>Tips to get started:</a:t>
            </a:r>
          </a:p>
          <a:p>
            <a:pPr algn="l">
              <a:lnSpc>
                <a:spcPts val="4200"/>
              </a:lnSpc>
            </a:pPr>
          </a:p>
          <a:p>
            <a:pPr algn="l">
              <a:lnSpc>
                <a:spcPts val="4200"/>
              </a:lnSpc>
            </a:pPr>
            <a:r>
              <a:rPr lang="en-US" sz="3000">
                <a:solidFill>
                  <a:srgbClr val="000000"/>
                </a:solidFill>
                <a:latin typeface="Arimo"/>
                <a:ea typeface="Arimo"/>
                <a:cs typeface="Arimo"/>
                <a:sym typeface="Arimo"/>
              </a:rPr>
              <a:t>A prompt is how you instruct an AI tool to perform a task for you</a:t>
            </a:r>
          </a:p>
          <a:p>
            <a:pPr algn="l">
              <a:lnSpc>
                <a:spcPts val="4200"/>
              </a:lnSpc>
              <a:spcBef>
                <a:spcPct val="0"/>
              </a:spcBef>
            </a:pPr>
          </a:p>
          <a:p>
            <a:pPr algn="l">
              <a:lnSpc>
                <a:spcPts val="4200"/>
              </a:lnSpc>
              <a:spcBef>
                <a:spcPct val="0"/>
              </a:spcBef>
            </a:pPr>
            <a:r>
              <a:rPr lang="en-US" sz="3000">
                <a:solidFill>
                  <a:srgbClr val="000000"/>
                </a:solidFill>
                <a:latin typeface="Arimo"/>
                <a:ea typeface="Arimo"/>
                <a:cs typeface="Arimo"/>
                <a:sym typeface="Arimo"/>
              </a:rPr>
              <a:t>You can think of a prompt as a recipe for an AI tool</a:t>
            </a:r>
          </a:p>
          <a:p>
            <a:pPr algn="l">
              <a:lnSpc>
                <a:spcPts val="4200"/>
              </a:lnSpc>
              <a:spcBef>
                <a:spcPct val="0"/>
              </a:spcBef>
            </a:pPr>
          </a:p>
          <a:p>
            <a:pPr algn="l">
              <a:lnSpc>
                <a:spcPts val="4200"/>
              </a:lnSpc>
              <a:spcBef>
                <a:spcPct val="0"/>
              </a:spcBef>
            </a:pPr>
            <a:r>
              <a:rPr lang="en-US" sz="3000">
                <a:solidFill>
                  <a:srgbClr val="000000"/>
                </a:solidFill>
                <a:latin typeface="Arimo"/>
                <a:ea typeface="Arimo"/>
                <a:cs typeface="Arimo"/>
                <a:sym typeface="Arimo"/>
              </a:rPr>
              <a:t>Include the correct “ingredients” – words and structure – for a higher quality response</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25459" y="-127755"/>
            <a:ext cx="18732509" cy="10417897"/>
            <a:chOff x="0" y="0"/>
            <a:chExt cx="24976678" cy="13890529"/>
          </a:xfrm>
        </p:grpSpPr>
        <p:sp>
          <p:nvSpPr>
            <p:cNvPr name="Freeform 3" id="3"/>
            <p:cNvSpPr/>
            <p:nvPr/>
          </p:nvSpPr>
          <p:spPr>
            <a:xfrm flipH="false" flipV="false" rot="0">
              <a:off x="781258" y="12514740"/>
              <a:ext cx="15963900" cy="1375789"/>
            </a:xfrm>
            <a:custGeom>
              <a:avLst/>
              <a:gdLst/>
              <a:ahLst/>
              <a:cxnLst/>
              <a:rect r="r" b="b" t="t" l="l"/>
              <a:pathLst>
                <a:path h="1375789" w="15963900">
                  <a:moveTo>
                    <a:pt x="0" y="0"/>
                  </a:moveTo>
                  <a:lnTo>
                    <a:pt x="15963900" y="0"/>
                  </a:lnTo>
                  <a:lnTo>
                    <a:pt x="15963900" y="1375789"/>
                  </a:lnTo>
                  <a:lnTo>
                    <a:pt x="0" y="1375789"/>
                  </a:lnTo>
                  <a:lnTo>
                    <a:pt x="0" y="0"/>
                  </a:lnTo>
                  <a:close/>
                </a:path>
              </a:pathLst>
            </a:custGeom>
            <a:blipFill>
              <a:blip r:embed="rId2"/>
              <a:stretch>
                <a:fillRect l="0" t="0" r="0" b="0"/>
              </a:stretch>
            </a:blipFill>
          </p:spPr>
        </p:sp>
        <p:sp>
          <p:nvSpPr>
            <p:cNvPr name="Freeform 4" id="4"/>
            <p:cNvSpPr/>
            <p:nvPr/>
          </p:nvSpPr>
          <p:spPr>
            <a:xfrm flipH="false" flipV="false" rot="0">
              <a:off x="0" y="684690"/>
              <a:ext cx="24976678" cy="624417"/>
            </a:xfrm>
            <a:custGeom>
              <a:avLst/>
              <a:gdLst/>
              <a:ahLst/>
              <a:cxnLst/>
              <a:rect r="r" b="b" t="t" l="l"/>
              <a:pathLst>
                <a:path h="624417" w="24976678">
                  <a:moveTo>
                    <a:pt x="0" y="0"/>
                  </a:moveTo>
                  <a:lnTo>
                    <a:pt x="24976678" y="0"/>
                  </a:lnTo>
                  <a:lnTo>
                    <a:pt x="24976678" y="624417"/>
                  </a:lnTo>
                  <a:lnTo>
                    <a:pt x="0" y="62441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5" id="5"/>
            <p:cNvGrpSpPr>
              <a:grpSpLocks noChangeAspect="true"/>
            </p:cNvGrpSpPr>
            <p:nvPr/>
          </p:nvGrpSpPr>
          <p:grpSpPr>
            <a:xfrm rot="0">
              <a:off x="592678" y="0"/>
              <a:ext cx="24384000" cy="1065690"/>
              <a:chOff x="0" y="0"/>
              <a:chExt cx="9153525" cy="400050"/>
            </a:xfrm>
          </p:grpSpPr>
          <p:sp>
            <p:nvSpPr>
              <p:cNvPr name="Freeform 6" id="6"/>
              <p:cNvSpPr/>
              <p:nvPr/>
            </p:nvSpPr>
            <p:spPr>
              <a:xfrm flipH="false" flipV="false" rot="0">
                <a:off x="0" y="0"/>
                <a:ext cx="9153525" cy="400050"/>
              </a:xfrm>
              <a:custGeom>
                <a:avLst/>
                <a:gdLst/>
                <a:ahLst/>
                <a:cxnLst/>
                <a:rect r="r" b="b" t="t" l="l"/>
                <a:pathLst>
                  <a:path h="400050" w="9153525">
                    <a:moveTo>
                      <a:pt x="0" y="400050"/>
                    </a:moveTo>
                    <a:lnTo>
                      <a:pt x="9153525" y="400050"/>
                    </a:lnTo>
                    <a:lnTo>
                      <a:pt x="9153525" y="0"/>
                    </a:lnTo>
                    <a:lnTo>
                      <a:pt x="0" y="0"/>
                    </a:lnTo>
                    <a:lnTo>
                      <a:pt x="0" y="400050"/>
                    </a:lnTo>
                    <a:close/>
                  </a:path>
                </a:pathLst>
              </a:custGeom>
              <a:solidFill>
                <a:srgbClr val="EDB700"/>
              </a:solidFill>
            </p:spPr>
          </p:sp>
        </p:grpSp>
        <p:sp>
          <p:nvSpPr>
            <p:cNvPr name="Freeform 7" id="7" descr="A picture containing text, sign  Description automatically generated"/>
            <p:cNvSpPr/>
            <p:nvPr/>
          </p:nvSpPr>
          <p:spPr>
            <a:xfrm flipH="false" flipV="false" rot="0">
              <a:off x="20600111" y="12804150"/>
              <a:ext cx="3701545" cy="788590"/>
            </a:xfrm>
            <a:custGeom>
              <a:avLst/>
              <a:gdLst/>
              <a:ahLst/>
              <a:cxnLst/>
              <a:rect r="r" b="b" t="t" l="l"/>
              <a:pathLst>
                <a:path h="788590" w="3701545">
                  <a:moveTo>
                    <a:pt x="0" y="0"/>
                  </a:moveTo>
                  <a:lnTo>
                    <a:pt x="3701545" y="0"/>
                  </a:lnTo>
                  <a:lnTo>
                    <a:pt x="3701545" y="788590"/>
                  </a:lnTo>
                  <a:lnTo>
                    <a:pt x="0" y="788590"/>
                  </a:lnTo>
                  <a:lnTo>
                    <a:pt x="0" y="0"/>
                  </a:lnTo>
                  <a:close/>
                </a:path>
              </a:pathLst>
            </a:custGeom>
            <a:blipFill>
              <a:blip r:embed="rId5"/>
              <a:stretch>
                <a:fillRect l="0" t="-317" r="0" b="-317"/>
              </a:stretch>
            </a:blipFill>
          </p:spPr>
        </p:sp>
      </p:grpSp>
      <p:sp>
        <p:nvSpPr>
          <p:cNvPr name="TextBox 8" id="8"/>
          <p:cNvSpPr txBox="true"/>
          <p:nvPr/>
        </p:nvSpPr>
        <p:spPr>
          <a:xfrm rot="0">
            <a:off x="1028700" y="1449853"/>
            <a:ext cx="16142094" cy="1152525"/>
          </a:xfrm>
          <a:prstGeom prst="rect">
            <a:avLst/>
          </a:prstGeom>
        </p:spPr>
        <p:txBody>
          <a:bodyPr anchor="t" rtlCol="false" tIns="0" lIns="0" bIns="0" rIns="0">
            <a:spAutoFit/>
          </a:bodyPr>
          <a:lstStyle/>
          <a:p>
            <a:pPr algn="l">
              <a:lnSpc>
                <a:spcPts val="8400"/>
              </a:lnSpc>
            </a:pPr>
            <a:r>
              <a:rPr lang="en-US" sz="6000" b="true">
                <a:solidFill>
                  <a:srgbClr val="71CDA1"/>
                </a:solidFill>
                <a:latin typeface="Arial Bold"/>
                <a:ea typeface="Arial Bold"/>
                <a:cs typeface="Arial Bold"/>
                <a:sym typeface="Arial Bold"/>
              </a:rPr>
              <a:t>Academic Prompts</a:t>
            </a:r>
          </a:p>
        </p:txBody>
      </p:sp>
      <p:sp>
        <p:nvSpPr>
          <p:cNvPr name="TextBox 9" id="9"/>
          <p:cNvSpPr txBox="true"/>
          <p:nvPr/>
        </p:nvSpPr>
        <p:spPr>
          <a:xfrm rot="0">
            <a:off x="1028700" y="3455241"/>
            <a:ext cx="13052484" cy="4266902"/>
          </a:xfrm>
          <a:prstGeom prst="rect">
            <a:avLst/>
          </a:prstGeom>
        </p:spPr>
        <p:txBody>
          <a:bodyPr anchor="t" rtlCol="false" tIns="0" lIns="0" bIns="0" rIns="0">
            <a:spAutoFit/>
          </a:bodyPr>
          <a:lstStyle/>
          <a:p>
            <a:pPr algn="l">
              <a:lnSpc>
                <a:spcPts val="4200"/>
              </a:lnSpc>
              <a:spcBef>
                <a:spcPct val="0"/>
              </a:spcBef>
            </a:pPr>
            <a:r>
              <a:rPr lang="en-US" sz="3000">
                <a:solidFill>
                  <a:srgbClr val="000000"/>
                </a:solidFill>
                <a:latin typeface="Arimo"/>
                <a:ea typeface="Arimo"/>
                <a:cs typeface="Arimo"/>
                <a:sym typeface="Arimo"/>
              </a:rPr>
              <a:t>T</a:t>
            </a:r>
            <a:r>
              <a:rPr lang="en-US" sz="3000">
                <a:solidFill>
                  <a:srgbClr val="000000"/>
                </a:solidFill>
                <a:latin typeface="Arimo"/>
                <a:ea typeface="Arimo"/>
                <a:cs typeface="Arimo"/>
                <a:sym typeface="Arimo"/>
              </a:rPr>
              <a:t>here are numerous academic prompts and prompt repositories you can use to get started (and learn from). </a:t>
            </a:r>
          </a:p>
          <a:p>
            <a:pPr algn="l">
              <a:lnSpc>
                <a:spcPts val="4200"/>
              </a:lnSpc>
              <a:spcBef>
                <a:spcPct val="0"/>
              </a:spcBef>
            </a:pPr>
          </a:p>
          <a:p>
            <a:pPr algn="l">
              <a:lnSpc>
                <a:spcPts val="4200"/>
              </a:lnSpc>
              <a:spcBef>
                <a:spcPct val="0"/>
              </a:spcBef>
            </a:pPr>
            <a:r>
              <a:rPr lang="en-US" sz="3000">
                <a:solidFill>
                  <a:srgbClr val="000000"/>
                </a:solidFill>
                <a:latin typeface="Arimo"/>
                <a:ea typeface="Arimo"/>
                <a:cs typeface="Arimo"/>
                <a:sym typeface="Arimo"/>
              </a:rPr>
              <a:t>To start, feel free to use the examples at the bottom of the DL&amp;S prompting blog on the AI Resources page:</a:t>
            </a:r>
          </a:p>
          <a:p>
            <a:pPr algn="l">
              <a:lnSpc>
                <a:spcPts val="4200"/>
              </a:lnSpc>
              <a:spcBef>
                <a:spcPct val="0"/>
              </a:spcBef>
            </a:pPr>
          </a:p>
          <a:p>
            <a:pPr algn="l">
              <a:lnSpc>
                <a:spcPts val="4200"/>
              </a:lnSpc>
              <a:spcBef>
                <a:spcPct val="0"/>
              </a:spcBef>
            </a:pPr>
            <a:r>
              <a:rPr lang="en-US" sz="3000" u="sng">
                <a:solidFill>
                  <a:srgbClr val="000000"/>
                </a:solidFill>
                <a:latin typeface="Arimo"/>
                <a:ea typeface="Arimo"/>
                <a:cs typeface="Arimo"/>
                <a:sym typeface="Arimo"/>
              </a:rPr>
              <a:t>Prompting with AI – Digital Learning &amp; Scholarship</a:t>
            </a:r>
          </a:p>
          <a:p>
            <a:pPr algn="l">
              <a:lnSpc>
                <a:spcPts val="4200"/>
              </a:lnSpc>
              <a:spcBef>
                <a:spcPct val="0"/>
              </a:spcBef>
            </a:pP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41435" y="9258300"/>
            <a:ext cx="11972925" cy="1031842"/>
          </a:xfrm>
          <a:custGeom>
            <a:avLst/>
            <a:gdLst/>
            <a:ahLst/>
            <a:cxnLst/>
            <a:rect r="r" b="b" t="t" l="l"/>
            <a:pathLst>
              <a:path h="1031842" w="11972925">
                <a:moveTo>
                  <a:pt x="0" y="0"/>
                </a:moveTo>
                <a:lnTo>
                  <a:pt x="11972925" y="0"/>
                </a:lnTo>
                <a:lnTo>
                  <a:pt x="11972925" y="1031842"/>
                </a:lnTo>
                <a:lnTo>
                  <a:pt x="0" y="1031842"/>
                </a:lnTo>
                <a:lnTo>
                  <a:pt x="0" y="0"/>
                </a:lnTo>
                <a:close/>
              </a:path>
            </a:pathLst>
          </a:custGeom>
          <a:blipFill>
            <a:blip r:embed="rId2"/>
            <a:stretch>
              <a:fillRect l="0" t="0" r="0" b="0"/>
            </a:stretch>
          </a:blipFill>
        </p:spPr>
      </p:sp>
      <p:sp>
        <p:nvSpPr>
          <p:cNvPr name="Freeform 3" id="3"/>
          <p:cNvSpPr/>
          <p:nvPr/>
        </p:nvSpPr>
        <p:spPr>
          <a:xfrm flipH="false" flipV="false" rot="0">
            <a:off x="-444509" y="385763"/>
            <a:ext cx="18732509" cy="468313"/>
          </a:xfrm>
          <a:custGeom>
            <a:avLst/>
            <a:gdLst/>
            <a:ahLst/>
            <a:cxnLst/>
            <a:rect r="r" b="b" t="t" l="l"/>
            <a:pathLst>
              <a:path h="468313" w="18732509">
                <a:moveTo>
                  <a:pt x="0" y="0"/>
                </a:moveTo>
                <a:lnTo>
                  <a:pt x="18732509" y="0"/>
                </a:lnTo>
                <a:lnTo>
                  <a:pt x="18732509" y="468312"/>
                </a:lnTo>
                <a:lnTo>
                  <a:pt x="0" y="46831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a:grpSpLocks noChangeAspect="true"/>
          </p:cNvGrpSpPr>
          <p:nvPr/>
        </p:nvGrpSpPr>
        <p:grpSpPr>
          <a:xfrm rot="0">
            <a:off x="0" y="-127755"/>
            <a:ext cx="18288000" cy="799267"/>
            <a:chOff x="0" y="0"/>
            <a:chExt cx="9153525" cy="400050"/>
          </a:xfrm>
        </p:grpSpPr>
        <p:sp>
          <p:nvSpPr>
            <p:cNvPr name="Freeform 5" id="5"/>
            <p:cNvSpPr/>
            <p:nvPr/>
          </p:nvSpPr>
          <p:spPr>
            <a:xfrm flipH="false" flipV="false" rot="0">
              <a:off x="0" y="0"/>
              <a:ext cx="9153525" cy="400050"/>
            </a:xfrm>
            <a:custGeom>
              <a:avLst/>
              <a:gdLst/>
              <a:ahLst/>
              <a:cxnLst/>
              <a:rect r="r" b="b" t="t" l="l"/>
              <a:pathLst>
                <a:path h="400050" w="9153525">
                  <a:moveTo>
                    <a:pt x="0" y="400050"/>
                  </a:moveTo>
                  <a:lnTo>
                    <a:pt x="9153525" y="400050"/>
                  </a:lnTo>
                  <a:lnTo>
                    <a:pt x="9153525" y="0"/>
                  </a:lnTo>
                  <a:lnTo>
                    <a:pt x="0" y="0"/>
                  </a:lnTo>
                  <a:lnTo>
                    <a:pt x="0" y="400050"/>
                  </a:lnTo>
                  <a:close/>
                </a:path>
              </a:pathLst>
            </a:custGeom>
            <a:solidFill>
              <a:srgbClr val="F7C934"/>
            </a:solidFill>
          </p:spPr>
        </p:sp>
      </p:grpSp>
      <p:sp>
        <p:nvSpPr>
          <p:cNvPr name="Freeform 6" id="6" descr="A picture containing text, sign  Description automatically generated"/>
          <p:cNvSpPr/>
          <p:nvPr/>
        </p:nvSpPr>
        <p:spPr>
          <a:xfrm flipH="false" flipV="false" rot="0">
            <a:off x="15005574" y="9475358"/>
            <a:ext cx="2776159" cy="591443"/>
          </a:xfrm>
          <a:custGeom>
            <a:avLst/>
            <a:gdLst/>
            <a:ahLst/>
            <a:cxnLst/>
            <a:rect r="r" b="b" t="t" l="l"/>
            <a:pathLst>
              <a:path h="591443" w="2776159">
                <a:moveTo>
                  <a:pt x="0" y="0"/>
                </a:moveTo>
                <a:lnTo>
                  <a:pt x="2776159" y="0"/>
                </a:lnTo>
                <a:lnTo>
                  <a:pt x="2776159" y="591442"/>
                </a:lnTo>
                <a:lnTo>
                  <a:pt x="0" y="591442"/>
                </a:lnTo>
                <a:lnTo>
                  <a:pt x="0" y="0"/>
                </a:lnTo>
                <a:close/>
              </a:path>
            </a:pathLst>
          </a:custGeom>
          <a:blipFill>
            <a:blip r:embed="rId5"/>
            <a:stretch>
              <a:fillRect l="0" t="-317" r="0" b="-317"/>
            </a:stretch>
          </a:blipFill>
        </p:spPr>
      </p:sp>
      <p:sp>
        <p:nvSpPr>
          <p:cNvPr name="TextBox 7" id="7"/>
          <p:cNvSpPr txBox="true"/>
          <p:nvPr/>
        </p:nvSpPr>
        <p:spPr>
          <a:xfrm rot="0">
            <a:off x="1028700" y="1393084"/>
            <a:ext cx="11612104" cy="1028700"/>
          </a:xfrm>
          <a:prstGeom prst="rect">
            <a:avLst/>
          </a:prstGeom>
        </p:spPr>
        <p:txBody>
          <a:bodyPr anchor="t" rtlCol="false" tIns="0" lIns="0" bIns="0" rIns="0">
            <a:spAutoFit/>
          </a:bodyPr>
          <a:lstStyle/>
          <a:p>
            <a:pPr algn="l">
              <a:lnSpc>
                <a:spcPts val="8400"/>
              </a:lnSpc>
            </a:pPr>
            <a:r>
              <a:rPr lang="en-US" sz="6000" b="true">
                <a:solidFill>
                  <a:srgbClr val="71CDA1"/>
                </a:solidFill>
                <a:latin typeface="Open Sans 1 Bold"/>
                <a:ea typeface="Open Sans 1 Bold"/>
                <a:cs typeface="Open Sans 1 Bold"/>
                <a:sym typeface="Open Sans 1 Bold"/>
              </a:rPr>
              <a:t>Refined Prompt and Output</a:t>
            </a:r>
          </a:p>
        </p:txBody>
      </p:sp>
      <p:sp>
        <p:nvSpPr>
          <p:cNvPr name="TextBox 8" id="8"/>
          <p:cNvSpPr txBox="true"/>
          <p:nvPr/>
        </p:nvSpPr>
        <p:spPr>
          <a:xfrm rot="0">
            <a:off x="1028700" y="3422933"/>
            <a:ext cx="8608269" cy="4045960"/>
          </a:xfrm>
          <a:prstGeom prst="rect">
            <a:avLst/>
          </a:prstGeom>
        </p:spPr>
        <p:txBody>
          <a:bodyPr anchor="t" rtlCol="false" tIns="0" lIns="0" bIns="0" rIns="0">
            <a:spAutoFit/>
          </a:bodyPr>
          <a:lstStyle/>
          <a:p>
            <a:pPr algn="just">
              <a:lnSpc>
                <a:spcPts val="4590"/>
              </a:lnSpc>
            </a:pPr>
            <a:r>
              <a:rPr lang="en-US" sz="3000">
                <a:solidFill>
                  <a:srgbClr val="000000"/>
                </a:solidFill>
                <a:latin typeface="Arimo"/>
                <a:ea typeface="Arimo"/>
                <a:cs typeface="Arimo"/>
                <a:sym typeface="Arimo"/>
              </a:rPr>
              <a:t>“I am an instructional technologist giving a workshop on ARCGIS StoryMaps. Create five ways for me to engage with undergraduate students at a small private liberal arts college. Every student has a laptop and internet access. Provide detailed examples. Gamify these ideas to increase student engagement”.</a:t>
            </a:r>
          </a:p>
        </p:txBody>
      </p:sp>
      <p:sp>
        <p:nvSpPr>
          <p:cNvPr name="TextBox 9" id="9"/>
          <p:cNvSpPr txBox="true"/>
          <p:nvPr/>
        </p:nvSpPr>
        <p:spPr>
          <a:xfrm rot="0">
            <a:off x="11264804" y="7498691"/>
            <a:ext cx="709166" cy="414486"/>
          </a:xfrm>
          <a:prstGeom prst="rect">
            <a:avLst/>
          </a:prstGeom>
        </p:spPr>
        <p:txBody>
          <a:bodyPr anchor="t" rtlCol="false" tIns="0" lIns="0" bIns="0" rIns="0">
            <a:spAutoFit/>
          </a:bodyPr>
          <a:lstStyle/>
          <a:p>
            <a:pPr algn="l">
              <a:lnSpc>
                <a:spcPts val="2770"/>
              </a:lnSpc>
              <a:spcBef>
                <a:spcPct val="0"/>
              </a:spcBef>
            </a:pPr>
            <a:r>
              <a:rPr lang="en-US" b="true" sz="2716" u="sng">
                <a:solidFill>
                  <a:srgbClr val="000000"/>
                </a:solidFill>
                <a:latin typeface="Arial Bold"/>
                <a:ea typeface="Arial Bold"/>
                <a:cs typeface="Arial Bold"/>
                <a:sym typeface="Arial Bold"/>
              </a:rPr>
              <a:t>Link</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101771" y="1028700"/>
            <a:ext cx="10679962" cy="8049006"/>
            <a:chOff x="0" y="0"/>
            <a:chExt cx="14239949" cy="10732008"/>
          </a:xfrm>
        </p:grpSpPr>
        <p:pic>
          <p:nvPicPr>
            <p:cNvPr name="Picture 3" id="3"/>
            <p:cNvPicPr>
              <a:picLocks noChangeAspect="true"/>
            </p:cNvPicPr>
            <p:nvPr/>
          </p:nvPicPr>
          <p:blipFill>
            <a:blip r:embed="rId2"/>
            <a:srcRect l="1533" t="1409" r="880" b="529"/>
            <a:stretch>
              <a:fillRect/>
            </a:stretch>
          </p:blipFill>
          <p:spPr>
            <a:xfrm flipH="false" flipV="false">
              <a:off x="0" y="0"/>
              <a:ext cx="14239949" cy="10732008"/>
            </a:xfrm>
            <a:prstGeom prst="rect">
              <a:avLst/>
            </a:prstGeom>
          </p:spPr>
        </p:pic>
      </p:grpSp>
      <p:sp>
        <p:nvSpPr>
          <p:cNvPr name="TextBox 4" id="4"/>
          <p:cNvSpPr txBox="true"/>
          <p:nvPr/>
        </p:nvSpPr>
        <p:spPr>
          <a:xfrm rot="0">
            <a:off x="731074" y="2615264"/>
            <a:ext cx="6661080" cy="1699186"/>
          </a:xfrm>
          <a:prstGeom prst="rect">
            <a:avLst/>
          </a:prstGeom>
        </p:spPr>
        <p:txBody>
          <a:bodyPr anchor="t" rtlCol="false" tIns="0" lIns="0" bIns="0" rIns="0">
            <a:spAutoFit/>
          </a:bodyPr>
          <a:lstStyle/>
          <a:p>
            <a:pPr algn="l">
              <a:lnSpc>
                <a:spcPts val="6120"/>
              </a:lnSpc>
            </a:pPr>
            <a:r>
              <a:rPr lang="en-US" sz="6000" b="true">
                <a:solidFill>
                  <a:srgbClr val="71CDA1"/>
                </a:solidFill>
                <a:latin typeface="Arial Bold"/>
                <a:ea typeface="Arial Bold"/>
                <a:cs typeface="Arial Bold"/>
                <a:sym typeface="Arial Bold"/>
              </a:rPr>
              <a:t>How can </a:t>
            </a:r>
          </a:p>
          <a:p>
            <a:pPr algn="l" marL="0" indent="0" lvl="0">
              <a:lnSpc>
                <a:spcPts val="6120"/>
              </a:lnSpc>
            </a:pPr>
            <a:r>
              <a:rPr lang="en-US" b="true" sz="6000">
                <a:solidFill>
                  <a:srgbClr val="71CDA1"/>
                </a:solidFill>
                <a:latin typeface="Arial Bold"/>
                <a:ea typeface="Arial Bold"/>
                <a:cs typeface="Arial Bold"/>
                <a:sym typeface="Arial Bold"/>
              </a:rPr>
              <a:t>AI help ?</a:t>
            </a:r>
          </a:p>
        </p:txBody>
      </p:sp>
      <p:sp>
        <p:nvSpPr>
          <p:cNvPr name="TextBox 5" id="5"/>
          <p:cNvSpPr txBox="true"/>
          <p:nvPr/>
        </p:nvSpPr>
        <p:spPr>
          <a:xfrm rot="0">
            <a:off x="731074" y="4658383"/>
            <a:ext cx="5118027" cy="1990427"/>
          </a:xfrm>
          <a:prstGeom prst="rect">
            <a:avLst/>
          </a:prstGeom>
        </p:spPr>
        <p:txBody>
          <a:bodyPr anchor="t" rtlCol="false" tIns="0" lIns="0" bIns="0" rIns="0">
            <a:spAutoFit/>
          </a:bodyPr>
          <a:lstStyle/>
          <a:p>
            <a:pPr algn="l">
              <a:lnSpc>
                <a:spcPts val="3900"/>
              </a:lnSpc>
              <a:spcBef>
                <a:spcPct val="0"/>
              </a:spcBef>
            </a:pPr>
            <a:r>
              <a:rPr lang="en-US" b="true" sz="3000" spc="-89">
                <a:solidFill>
                  <a:srgbClr val="000000"/>
                </a:solidFill>
                <a:latin typeface="Arimo Bold"/>
                <a:ea typeface="Arimo Bold"/>
                <a:cs typeface="Arimo Bold"/>
                <a:sym typeface="Arimo Bold"/>
              </a:rPr>
              <a:t>Universal Design for Learning</a:t>
            </a:r>
          </a:p>
          <a:p>
            <a:pPr algn="l">
              <a:lnSpc>
                <a:spcPts val="3900"/>
              </a:lnSpc>
              <a:spcBef>
                <a:spcPct val="0"/>
              </a:spcBef>
            </a:pPr>
            <a:r>
              <a:rPr lang="en-US" b="true" sz="3000" spc="-89">
                <a:solidFill>
                  <a:srgbClr val="000000"/>
                </a:solidFill>
                <a:latin typeface="Arimo Bold"/>
                <a:ea typeface="Arimo Bold"/>
                <a:cs typeface="Arimo Bold"/>
                <a:sym typeface="Arimo Bold"/>
              </a:rPr>
              <a:t>is a framework to develop learning experiences that are accessible to all students</a:t>
            </a:r>
          </a:p>
        </p:txBody>
      </p:sp>
      <p:sp>
        <p:nvSpPr>
          <p:cNvPr name="Freeform 6" id="6"/>
          <p:cNvSpPr/>
          <p:nvPr/>
        </p:nvSpPr>
        <p:spPr>
          <a:xfrm flipH="false" flipV="false" rot="0">
            <a:off x="141435" y="9258300"/>
            <a:ext cx="11972925" cy="1031842"/>
          </a:xfrm>
          <a:custGeom>
            <a:avLst/>
            <a:gdLst/>
            <a:ahLst/>
            <a:cxnLst/>
            <a:rect r="r" b="b" t="t" l="l"/>
            <a:pathLst>
              <a:path h="1031842" w="11972925">
                <a:moveTo>
                  <a:pt x="0" y="0"/>
                </a:moveTo>
                <a:lnTo>
                  <a:pt x="11972925" y="0"/>
                </a:lnTo>
                <a:lnTo>
                  <a:pt x="11972925" y="1031842"/>
                </a:lnTo>
                <a:lnTo>
                  <a:pt x="0" y="1031842"/>
                </a:lnTo>
                <a:lnTo>
                  <a:pt x="0" y="0"/>
                </a:lnTo>
                <a:close/>
              </a:path>
            </a:pathLst>
          </a:custGeom>
          <a:blipFill>
            <a:blip r:embed="rId3"/>
            <a:stretch>
              <a:fillRect l="0" t="0" r="0" b="0"/>
            </a:stretch>
          </a:blipFill>
        </p:spPr>
      </p:sp>
      <p:sp>
        <p:nvSpPr>
          <p:cNvPr name="Freeform 7" id="7"/>
          <p:cNvSpPr/>
          <p:nvPr/>
        </p:nvSpPr>
        <p:spPr>
          <a:xfrm flipH="false" flipV="false" rot="0">
            <a:off x="-444509" y="385763"/>
            <a:ext cx="18732509" cy="468313"/>
          </a:xfrm>
          <a:custGeom>
            <a:avLst/>
            <a:gdLst/>
            <a:ahLst/>
            <a:cxnLst/>
            <a:rect r="r" b="b" t="t" l="l"/>
            <a:pathLst>
              <a:path h="468313" w="18732509">
                <a:moveTo>
                  <a:pt x="0" y="0"/>
                </a:moveTo>
                <a:lnTo>
                  <a:pt x="18732509" y="0"/>
                </a:lnTo>
                <a:lnTo>
                  <a:pt x="18732509" y="468312"/>
                </a:lnTo>
                <a:lnTo>
                  <a:pt x="0" y="46831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8" id="8"/>
          <p:cNvGrpSpPr>
            <a:grpSpLocks noChangeAspect="true"/>
          </p:cNvGrpSpPr>
          <p:nvPr/>
        </p:nvGrpSpPr>
        <p:grpSpPr>
          <a:xfrm rot="0">
            <a:off x="0" y="-127755"/>
            <a:ext cx="18288000" cy="799267"/>
            <a:chOff x="0" y="0"/>
            <a:chExt cx="9153525" cy="400050"/>
          </a:xfrm>
        </p:grpSpPr>
        <p:sp>
          <p:nvSpPr>
            <p:cNvPr name="Freeform 9" id="9"/>
            <p:cNvSpPr/>
            <p:nvPr/>
          </p:nvSpPr>
          <p:spPr>
            <a:xfrm flipH="false" flipV="false" rot="0">
              <a:off x="0" y="0"/>
              <a:ext cx="9153525" cy="400050"/>
            </a:xfrm>
            <a:custGeom>
              <a:avLst/>
              <a:gdLst/>
              <a:ahLst/>
              <a:cxnLst/>
              <a:rect r="r" b="b" t="t" l="l"/>
              <a:pathLst>
                <a:path h="400050" w="9153525">
                  <a:moveTo>
                    <a:pt x="0" y="400050"/>
                  </a:moveTo>
                  <a:lnTo>
                    <a:pt x="9153525" y="400050"/>
                  </a:lnTo>
                  <a:lnTo>
                    <a:pt x="9153525" y="0"/>
                  </a:lnTo>
                  <a:lnTo>
                    <a:pt x="0" y="0"/>
                  </a:lnTo>
                  <a:lnTo>
                    <a:pt x="0" y="400050"/>
                  </a:lnTo>
                  <a:close/>
                </a:path>
              </a:pathLst>
            </a:custGeom>
            <a:solidFill>
              <a:srgbClr val="F7C934"/>
            </a:solidFill>
          </p:spPr>
        </p:sp>
      </p:grpSp>
      <p:sp>
        <p:nvSpPr>
          <p:cNvPr name="Freeform 10" id="10" descr="A picture containing text, sign  Description automatically generated"/>
          <p:cNvSpPr/>
          <p:nvPr/>
        </p:nvSpPr>
        <p:spPr>
          <a:xfrm flipH="false" flipV="false" rot="0">
            <a:off x="15005574" y="9475358"/>
            <a:ext cx="2776159" cy="591443"/>
          </a:xfrm>
          <a:custGeom>
            <a:avLst/>
            <a:gdLst/>
            <a:ahLst/>
            <a:cxnLst/>
            <a:rect r="r" b="b" t="t" l="l"/>
            <a:pathLst>
              <a:path h="591443" w="2776159">
                <a:moveTo>
                  <a:pt x="0" y="0"/>
                </a:moveTo>
                <a:lnTo>
                  <a:pt x="2776159" y="0"/>
                </a:lnTo>
                <a:lnTo>
                  <a:pt x="2776159" y="591442"/>
                </a:lnTo>
                <a:lnTo>
                  <a:pt x="0" y="591442"/>
                </a:lnTo>
                <a:lnTo>
                  <a:pt x="0" y="0"/>
                </a:lnTo>
                <a:close/>
              </a:path>
            </a:pathLst>
          </a:custGeom>
          <a:blipFill>
            <a:blip r:embed="rId6"/>
            <a:stretch>
              <a:fillRect l="0" t="-317" r="0" b="-317"/>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7492295" y="9568113"/>
            <a:ext cx="547464" cy="240591"/>
          </a:xfrm>
          <a:prstGeom prst="rect">
            <a:avLst/>
          </a:prstGeom>
        </p:spPr>
        <p:txBody>
          <a:bodyPr anchor="t" rtlCol="false" tIns="0" lIns="0" bIns="0" rIns="0">
            <a:spAutoFit/>
          </a:bodyPr>
          <a:lstStyle/>
          <a:p>
            <a:pPr algn="ctr">
              <a:lnSpc>
                <a:spcPts val="1960"/>
              </a:lnSpc>
              <a:spcBef>
                <a:spcPct val="0"/>
              </a:spcBef>
            </a:pPr>
            <a:r>
              <a:rPr lang="en-US" b="true" sz="1400">
                <a:solidFill>
                  <a:srgbClr val="FFFFFF"/>
                </a:solidFill>
                <a:latin typeface="Open Sans 1 Bold"/>
                <a:ea typeface="Open Sans 1 Bold"/>
                <a:cs typeface="Open Sans 1 Bold"/>
                <a:sym typeface="Open Sans 1 Bold"/>
              </a:rPr>
              <a:t>04</a:t>
            </a:r>
          </a:p>
        </p:txBody>
      </p:sp>
      <p:grpSp>
        <p:nvGrpSpPr>
          <p:cNvPr name="Group 3" id="3"/>
          <p:cNvGrpSpPr/>
          <p:nvPr/>
        </p:nvGrpSpPr>
        <p:grpSpPr>
          <a:xfrm rot="0">
            <a:off x="0" y="0"/>
            <a:ext cx="9641096" cy="5579809"/>
            <a:chOff x="0" y="0"/>
            <a:chExt cx="12854795" cy="7439745"/>
          </a:xfrm>
        </p:grpSpPr>
        <p:pic>
          <p:nvPicPr>
            <p:cNvPr name="Picture 4" id="4">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1404" t="0" r="1404" b="0"/>
            <a:stretch>
              <a:fillRect/>
            </a:stretch>
          </p:blipFill>
          <p:spPr>
            <a:xfrm flipH="false" flipV="false">
              <a:off x="0" y="0"/>
              <a:ext cx="12854795" cy="7439745"/>
            </a:xfrm>
            <a:prstGeom prst="rect">
              <a:avLst/>
            </a:prstGeom>
          </p:spPr>
        </p:pic>
      </p:grpSp>
      <p:grpSp>
        <p:nvGrpSpPr>
          <p:cNvPr name="Group 5" id="5"/>
          <p:cNvGrpSpPr/>
          <p:nvPr/>
        </p:nvGrpSpPr>
        <p:grpSpPr>
          <a:xfrm rot="0">
            <a:off x="10574921" y="1445686"/>
            <a:ext cx="807124" cy="807124"/>
            <a:chOff x="0" y="0"/>
            <a:chExt cx="812800" cy="812800"/>
          </a:xfrm>
        </p:grpSpPr>
        <p:sp>
          <p:nvSpPr>
            <p:cNvPr name="Freeform 6" id="6">
              <a:hlinkClick r:id="rId5" tooltip="https://chatgpt.com/share/6786b429-26a4-800c-b328-13037f8661cc"/>
            </p:cNvPr>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F4C704"/>
            </a:solidFill>
          </p:spPr>
        </p:sp>
        <p:sp>
          <p:nvSpPr>
            <p:cNvPr name="TextBox 7" id="7"/>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10702418" y="1644430"/>
            <a:ext cx="552131" cy="372403"/>
          </a:xfrm>
          <a:prstGeom prst="rect">
            <a:avLst/>
          </a:prstGeom>
        </p:spPr>
        <p:txBody>
          <a:bodyPr anchor="t" rtlCol="false" tIns="0" lIns="0" bIns="0" rIns="0">
            <a:spAutoFit/>
          </a:bodyPr>
          <a:lstStyle/>
          <a:p>
            <a:pPr algn="ctr">
              <a:lnSpc>
                <a:spcPts val="3096"/>
              </a:lnSpc>
              <a:spcBef>
                <a:spcPct val="0"/>
              </a:spcBef>
            </a:pPr>
            <a:r>
              <a:rPr lang="en-US" b="true" sz="2212">
                <a:solidFill>
                  <a:srgbClr val="FFFFFF"/>
                </a:solidFill>
                <a:latin typeface="Open Sans 1 Bold"/>
                <a:ea typeface="Open Sans 1 Bold"/>
                <a:cs typeface="Open Sans 1 Bold"/>
                <a:sym typeface="Open Sans 1 Bold"/>
                <a:hlinkClick r:id="rId6" tooltip="https://chatgpt.com/share/6786b429-26a4-800c-b328-13037f8661cc"/>
              </a:rPr>
              <a:t>01</a:t>
            </a:r>
          </a:p>
        </p:txBody>
      </p:sp>
      <p:grpSp>
        <p:nvGrpSpPr>
          <p:cNvPr name="Group 9" id="9"/>
          <p:cNvGrpSpPr/>
          <p:nvPr/>
        </p:nvGrpSpPr>
        <p:grpSpPr>
          <a:xfrm rot="0">
            <a:off x="10574921" y="3987072"/>
            <a:ext cx="807124" cy="807124"/>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F7C934"/>
            </a:solidFill>
          </p:spPr>
        </p:sp>
        <p:sp>
          <p:nvSpPr>
            <p:cNvPr name="TextBox 11" id="11"/>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sp>
        <p:nvSpPr>
          <p:cNvPr name="TextBox 12" id="12"/>
          <p:cNvSpPr txBox="true"/>
          <p:nvPr/>
        </p:nvSpPr>
        <p:spPr>
          <a:xfrm rot="0">
            <a:off x="10702418" y="4185816"/>
            <a:ext cx="552131" cy="371537"/>
          </a:xfrm>
          <a:prstGeom prst="rect">
            <a:avLst/>
          </a:prstGeom>
        </p:spPr>
        <p:txBody>
          <a:bodyPr anchor="t" rtlCol="false" tIns="0" lIns="0" bIns="0" rIns="0">
            <a:spAutoFit/>
          </a:bodyPr>
          <a:lstStyle/>
          <a:p>
            <a:pPr algn="ctr">
              <a:lnSpc>
                <a:spcPts val="3096"/>
              </a:lnSpc>
              <a:spcBef>
                <a:spcPct val="0"/>
              </a:spcBef>
            </a:pPr>
            <a:r>
              <a:rPr lang="en-US" b="true" sz="2212">
                <a:solidFill>
                  <a:srgbClr val="FFFFFF"/>
                </a:solidFill>
                <a:latin typeface="Open Sans 1 Bold"/>
                <a:ea typeface="Open Sans 1 Bold"/>
                <a:cs typeface="Open Sans 1 Bold"/>
                <a:sym typeface="Open Sans 1 Bold"/>
              </a:rPr>
              <a:t>02</a:t>
            </a:r>
          </a:p>
        </p:txBody>
      </p:sp>
      <p:sp>
        <p:nvSpPr>
          <p:cNvPr name="TextBox 13" id="13"/>
          <p:cNvSpPr txBox="true"/>
          <p:nvPr/>
        </p:nvSpPr>
        <p:spPr>
          <a:xfrm rot="0">
            <a:off x="11785769" y="1358717"/>
            <a:ext cx="3277009" cy="552376"/>
          </a:xfrm>
          <a:prstGeom prst="rect">
            <a:avLst/>
          </a:prstGeom>
        </p:spPr>
        <p:txBody>
          <a:bodyPr anchor="t" rtlCol="false" tIns="0" lIns="0" bIns="0" rIns="0">
            <a:spAutoFit/>
          </a:bodyPr>
          <a:lstStyle/>
          <a:p>
            <a:pPr algn="ctr">
              <a:lnSpc>
                <a:spcPts val="3900"/>
              </a:lnSpc>
              <a:spcBef>
                <a:spcPct val="0"/>
              </a:spcBef>
            </a:pPr>
            <a:r>
              <a:rPr lang="en-US" b="true" sz="3000" spc="-89">
                <a:solidFill>
                  <a:srgbClr val="000000"/>
                </a:solidFill>
                <a:latin typeface="Arial Bold"/>
                <a:ea typeface="Arial Bold"/>
                <a:cs typeface="Arial Bold"/>
                <a:sym typeface="Arial Bold"/>
                <a:hlinkClick r:id="rId7" tooltip="https://chatgpt.com/share/6786b429-26a4-800c-b328-13037f8661cc"/>
              </a:rPr>
              <a:t>Customize Content</a:t>
            </a:r>
          </a:p>
        </p:txBody>
      </p:sp>
      <p:sp>
        <p:nvSpPr>
          <p:cNvPr name="TextBox 14" id="14"/>
          <p:cNvSpPr txBox="true"/>
          <p:nvPr/>
        </p:nvSpPr>
        <p:spPr>
          <a:xfrm rot="0">
            <a:off x="11785769" y="1872993"/>
            <a:ext cx="4679904" cy="1179195"/>
          </a:xfrm>
          <a:prstGeom prst="rect">
            <a:avLst/>
          </a:prstGeom>
        </p:spPr>
        <p:txBody>
          <a:bodyPr anchor="t" rtlCol="false" tIns="0" lIns="0" bIns="0" rIns="0">
            <a:spAutoFit/>
          </a:bodyPr>
          <a:lstStyle/>
          <a:p>
            <a:pPr algn="l">
              <a:lnSpc>
                <a:spcPts val="3120"/>
              </a:lnSpc>
              <a:spcBef>
                <a:spcPct val="0"/>
              </a:spcBef>
            </a:pPr>
            <a:r>
              <a:rPr lang="en-US" sz="2400" spc="-72">
                <a:solidFill>
                  <a:srgbClr val="000000"/>
                </a:solidFill>
                <a:latin typeface="Arimo"/>
                <a:ea typeface="Arimo"/>
                <a:cs typeface="Arimo"/>
                <a:sym typeface="Arimo"/>
                <a:hlinkClick r:id="rId8" tooltip="https://chatgpt.com/share/6786b429-26a4-800c-b328-13037f8661cc"/>
              </a:rPr>
              <a:t>generate multiple versions of the same content (e.g., simplified, expanded, or visualized).</a:t>
            </a:r>
          </a:p>
        </p:txBody>
      </p:sp>
      <p:sp>
        <p:nvSpPr>
          <p:cNvPr name="TextBox 15" id="15"/>
          <p:cNvSpPr txBox="true"/>
          <p:nvPr/>
        </p:nvSpPr>
        <p:spPr>
          <a:xfrm rot="0">
            <a:off x="11785769" y="3891822"/>
            <a:ext cx="3783397" cy="552376"/>
          </a:xfrm>
          <a:prstGeom prst="rect">
            <a:avLst/>
          </a:prstGeom>
        </p:spPr>
        <p:txBody>
          <a:bodyPr anchor="t" rtlCol="false" tIns="0" lIns="0" bIns="0" rIns="0">
            <a:spAutoFit/>
          </a:bodyPr>
          <a:lstStyle/>
          <a:p>
            <a:pPr algn="ctr">
              <a:lnSpc>
                <a:spcPts val="3900"/>
              </a:lnSpc>
              <a:spcBef>
                <a:spcPct val="0"/>
              </a:spcBef>
            </a:pPr>
            <a:r>
              <a:rPr lang="en-US" b="true" sz="3000" spc="-89">
                <a:solidFill>
                  <a:srgbClr val="000000"/>
                </a:solidFill>
                <a:latin typeface="Arial Bold"/>
                <a:ea typeface="Arial Bold"/>
                <a:cs typeface="Arial Bold"/>
                <a:sym typeface="Arial Bold"/>
              </a:rPr>
              <a:t>Enhance Accessibility</a:t>
            </a:r>
          </a:p>
        </p:txBody>
      </p:sp>
      <p:sp>
        <p:nvSpPr>
          <p:cNvPr name="TextBox 16" id="16"/>
          <p:cNvSpPr txBox="true"/>
          <p:nvPr/>
        </p:nvSpPr>
        <p:spPr>
          <a:xfrm rot="0">
            <a:off x="11785769" y="4406098"/>
            <a:ext cx="4679904" cy="1179195"/>
          </a:xfrm>
          <a:prstGeom prst="rect">
            <a:avLst/>
          </a:prstGeom>
        </p:spPr>
        <p:txBody>
          <a:bodyPr anchor="t" rtlCol="false" tIns="0" lIns="0" bIns="0" rIns="0">
            <a:spAutoFit/>
          </a:bodyPr>
          <a:lstStyle/>
          <a:p>
            <a:pPr algn="l">
              <a:lnSpc>
                <a:spcPts val="3120"/>
              </a:lnSpc>
              <a:spcBef>
                <a:spcPct val="0"/>
              </a:spcBef>
            </a:pPr>
            <a:r>
              <a:rPr lang="en-US" sz="2400" spc="-72">
                <a:solidFill>
                  <a:srgbClr val="000000"/>
                </a:solidFill>
                <a:latin typeface="Arimo"/>
                <a:ea typeface="Arimo"/>
                <a:cs typeface="Arimo"/>
                <a:sym typeface="Arimo"/>
              </a:rPr>
              <a:t>generate transcripts, captions, creating graphics, and text-to-speech/audio resources.</a:t>
            </a:r>
          </a:p>
        </p:txBody>
      </p:sp>
      <p:grpSp>
        <p:nvGrpSpPr>
          <p:cNvPr name="Group 17" id="17"/>
          <p:cNvGrpSpPr/>
          <p:nvPr/>
        </p:nvGrpSpPr>
        <p:grpSpPr>
          <a:xfrm rot="0">
            <a:off x="10574921" y="5975743"/>
            <a:ext cx="807124" cy="807124"/>
            <a:chOff x="0" y="0"/>
            <a:chExt cx="812800" cy="812800"/>
          </a:xfrm>
        </p:grpSpPr>
        <p:sp>
          <p:nvSpPr>
            <p:cNvPr name="Freeform 18" id="18">
              <a:hlinkClick r:id="rId9" tooltip="https://chatgpt.com/share/6786beef-14b8-800c-9296-65a6820f23ff"/>
            </p:cNvPr>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F7C934"/>
            </a:solidFill>
          </p:spPr>
        </p:sp>
        <p:sp>
          <p:nvSpPr>
            <p:cNvPr name="TextBox 19" id="19"/>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sp>
        <p:nvSpPr>
          <p:cNvPr name="TextBox 20" id="20"/>
          <p:cNvSpPr txBox="true"/>
          <p:nvPr/>
        </p:nvSpPr>
        <p:spPr>
          <a:xfrm rot="0">
            <a:off x="10702418" y="6174487"/>
            <a:ext cx="552131" cy="372403"/>
          </a:xfrm>
          <a:prstGeom prst="rect">
            <a:avLst/>
          </a:prstGeom>
        </p:spPr>
        <p:txBody>
          <a:bodyPr anchor="t" rtlCol="false" tIns="0" lIns="0" bIns="0" rIns="0">
            <a:spAutoFit/>
          </a:bodyPr>
          <a:lstStyle/>
          <a:p>
            <a:pPr algn="ctr">
              <a:lnSpc>
                <a:spcPts val="3096"/>
              </a:lnSpc>
              <a:spcBef>
                <a:spcPct val="0"/>
              </a:spcBef>
            </a:pPr>
            <a:r>
              <a:rPr lang="en-US" b="true" sz="2212">
                <a:solidFill>
                  <a:srgbClr val="FFFFFF"/>
                </a:solidFill>
                <a:latin typeface="Open Sans 1 Bold"/>
                <a:ea typeface="Open Sans 1 Bold"/>
                <a:cs typeface="Open Sans 1 Bold"/>
                <a:sym typeface="Open Sans 1 Bold"/>
                <a:hlinkClick r:id="rId10" tooltip="https://chatgpt.com/share/6786beef-14b8-800c-9296-65a6820f23ff"/>
              </a:rPr>
              <a:t>03</a:t>
            </a:r>
          </a:p>
        </p:txBody>
      </p:sp>
      <p:sp>
        <p:nvSpPr>
          <p:cNvPr name="TextBox 21" id="21"/>
          <p:cNvSpPr txBox="true"/>
          <p:nvPr/>
        </p:nvSpPr>
        <p:spPr>
          <a:xfrm rot="0">
            <a:off x="11785769" y="5880493"/>
            <a:ext cx="5473531" cy="552376"/>
          </a:xfrm>
          <a:prstGeom prst="rect">
            <a:avLst/>
          </a:prstGeom>
        </p:spPr>
        <p:txBody>
          <a:bodyPr anchor="t" rtlCol="false" tIns="0" lIns="0" bIns="0" rIns="0">
            <a:spAutoFit/>
          </a:bodyPr>
          <a:lstStyle/>
          <a:p>
            <a:pPr algn="l">
              <a:lnSpc>
                <a:spcPts val="3900"/>
              </a:lnSpc>
              <a:spcBef>
                <a:spcPct val="0"/>
              </a:spcBef>
            </a:pPr>
            <a:r>
              <a:rPr lang="en-US" b="true" sz="3000" spc="-89">
                <a:solidFill>
                  <a:srgbClr val="000000"/>
                </a:solidFill>
                <a:latin typeface="Arial Bold"/>
                <a:ea typeface="Arial Bold"/>
                <a:cs typeface="Arial Bold"/>
                <a:sym typeface="Arial Bold"/>
                <a:hlinkClick r:id="rId11" tooltip="https://chatgpt.com/share/6786beef-14b8-800c-9296-65a6820f23ff"/>
              </a:rPr>
              <a:t>Develop Tiered Assessments</a:t>
            </a:r>
          </a:p>
        </p:txBody>
      </p:sp>
      <p:sp>
        <p:nvSpPr>
          <p:cNvPr name="TextBox 22" id="22"/>
          <p:cNvSpPr txBox="true"/>
          <p:nvPr/>
        </p:nvSpPr>
        <p:spPr>
          <a:xfrm rot="0">
            <a:off x="11785769" y="6394769"/>
            <a:ext cx="5706526" cy="2350770"/>
          </a:xfrm>
          <a:prstGeom prst="rect">
            <a:avLst/>
          </a:prstGeom>
        </p:spPr>
        <p:txBody>
          <a:bodyPr anchor="t" rtlCol="false" tIns="0" lIns="0" bIns="0" rIns="0">
            <a:spAutoFit/>
          </a:bodyPr>
          <a:lstStyle/>
          <a:p>
            <a:pPr algn="l">
              <a:lnSpc>
                <a:spcPts val="3120"/>
              </a:lnSpc>
            </a:pPr>
            <a:r>
              <a:rPr lang="en-US" sz="2400" spc="-72">
                <a:solidFill>
                  <a:srgbClr val="000000"/>
                </a:solidFill>
                <a:latin typeface="Arimo"/>
                <a:ea typeface="Arimo"/>
                <a:cs typeface="Arimo"/>
                <a:sym typeface="Arimo"/>
                <a:hlinkClick r:id="rId12" tooltip="https://chatgpt.com/share/6786beef-14b8-800c-9296-65a6820f23ff"/>
              </a:rPr>
              <a:t>Design quizzes or problem sets that address different skill levels or learning styles.</a:t>
            </a:r>
          </a:p>
          <a:p>
            <a:pPr algn="l">
              <a:lnSpc>
                <a:spcPts val="3120"/>
              </a:lnSpc>
            </a:pPr>
          </a:p>
          <a:p>
            <a:pPr algn="l">
              <a:lnSpc>
                <a:spcPts val="3120"/>
              </a:lnSpc>
            </a:pPr>
            <a:r>
              <a:rPr lang="en-US" sz="2400" spc="-72" u="sng">
                <a:solidFill>
                  <a:srgbClr val="000000"/>
                </a:solidFill>
                <a:latin typeface="Arimo"/>
                <a:ea typeface="Arimo"/>
                <a:cs typeface="Arimo"/>
                <a:sym typeface="Arimo"/>
                <a:hlinkClick r:id="rId13" tooltip="https://chatgpt.com/share/6786beef-14b8-800c-9296-65a6820f23ff"/>
              </a:rPr>
              <a:t>ChatGPT - Create tiered questions based on Bloom’s taxonomy.</a:t>
            </a:r>
          </a:p>
          <a:p>
            <a:pPr algn="l">
              <a:lnSpc>
                <a:spcPts val="3120"/>
              </a:lnSpc>
              <a:spcBef>
                <a:spcPct val="0"/>
              </a:spcBef>
            </a:pPr>
          </a:p>
        </p:txBody>
      </p:sp>
      <p:sp>
        <p:nvSpPr>
          <p:cNvPr name="TextBox 23" id="23"/>
          <p:cNvSpPr txBox="true"/>
          <p:nvPr/>
        </p:nvSpPr>
        <p:spPr>
          <a:xfrm rot="0">
            <a:off x="345806" y="5603341"/>
            <a:ext cx="3005956" cy="372403"/>
          </a:xfrm>
          <a:prstGeom prst="rect">
            <a:avLst/>
          </a:prstGeom>
        </p:spPr>
        <p:txBody>
          <a:bodyPr anchor="t" rtlCol="false" tIns="0" lIns="0" bIns="0" rIns="0">
            <a:spAutoFit/>
          </a:bodyPr>
          <a:lstStyle/>
          <a:p>
            <a:pPr algn="ctr">
              <a:lnSpc>
                <a:spcPts val="3096"/>
              </a:lnSpc>
              <a:spcBef>
                <a:spcPct val="0"/>
              </a:spcBef>
            </a:pPr>
            <a:r>
              <a:rPr lang="en-US" sz="2212">
                <a:solidFill>
                  <a:srgbClr val="000000"/>
                </a:solidFill>
                <a:latin typeface="Open Sans 1"/>
                <a:ea typeface="Open Sans 1"/>
                <a:cs typeface="Open Sans 1"/>
                <a:sym typeface="Open Sans 1"/>
              </a:rPr>
              <a:t>Generated by PictoryAI</a:t>
            </a:r>
          </a:p>
        </p:txBody>
      </p:sp>
      <p:sp>
        <p:nvSpPr>
          <p:cNvPr name="TextBox 24" id="24"/>
          <p:cNvSpPr txBox="true"/>
          <p:nvPr/>
        </p:nvSpPr>
        <p:spPr>
          <a:xfrm rot="0">
            <a:off x="345806" y="6763818"/>
            <a:ext cx="8039698" cy="1699186"/>
          </a:xfrm>
          <a:prstGeom prst="rect">
            <a:avLst/>
          </a:prstGeom>
        </p:spPr>
        <p:txBody>
          <a:bodyPr anchor="t" rtlCol="false" tIns="0" lIns="0" bIns="0" rIns="0">
            <a:spAutoFit/>
          </a:bodyPr>
          <a:lstStyle/>
          <a:p>
            <a:pPr algn="l" marL="0" indent="0" lvl="0">
              <a:lnSpc>
                <a:spcPts val="6120"/>
              </a:lnSpc>
            </a:pPr>
            <a:r>
              <a:rPr lang="en-US" b="true" sz="6000">
                <a:solidFill>
                  <a:srgbClr val="71CDA1"/>
                </a:solidFill>
                <a:latin typeface="Arial Bold"/>
                <a:ea typeface="Arial Bold"/>
                <a:cs typeface="Arial Bold"/>
                <a:sym typeface="Arial Bold"/>
              </a:rPr>
              <a:t>AI-Powered Universal Design for Learning</a:t>
            </a:r>
          </a:p>
        </p:txBody>
      </p:sp>
      <p:sp>
        <p:nvSpPr>
          <p:cNvPr name="Freeform 25" id="25"/>
          <p:cNvSpPr/>
          <p:nvPr/>
        </p:nvSpPr>
        <p:spPr>
          <a:xfrm flipH="false" flipV="false" rot="0">
            <a:off x="141435" y="9258300"/>
            <a:ext cx="11972925" cy="1031842"/>
          </a:xfrm>
          <a:custGeom>
            <a:avLst/>
            <a:gdLst/>
            <a:ahLst/>
            <a:cxnLst/>
            <a:rect r="r" b="b" t="t" l="l"/>
            <a:pathLst>
              <a:path h="1031842" w="11972925">
                <a:moveTo>
                  <a:pt x="0" y="0"/>
                </a:moveTo>
                <a:lnTo>
                  <a:pt x="11972925" y="0"/>
                </a:lnTo>
                <a:lnTo>
                  <a:pt x="11972925" y="1031842"/>
                </a:lnTo>
                <a:lnTo>
                  <a:pt x="0" y="1031842"/>
                </a:lnTo>
                <a:lnTo>
                  <a:pt x="0" y="0"/>
                </a:lnTo>
                <a:close/>
              </a:path>
            </a:pathLst>
          </a:custGeom>
          <a:blipFill>
            <a:blip r:embed="rId14"/>
            <a:stretch>
              <a:fillRect l="0" t="0" r="0" b="0"/>
            </a:stretch>
          </a:blipFill>
        </p:spPr>
      </p:sp>
      <p:sp>
        <p:nvSpPr>
          <p:cNvPr name="Freeform 26" id="26" descr="A picture containing text, sign  Description automatically generated"/>
          <p:cNvSpPr/>
          <p:nvPr/>
        </p:nvSpPr>
        <p:spPr>
          <a:xfrm flipH="false" flipV="false" rot="0">
            <a:off x="15005574" y="9475358"/>
            <a:ext cx="2776159" cy="591443"/>
          </a:xfrm>
          <a:custGeom>
            <a:avLst/>
            <a:gdLst/>
            <a:ahLst/>
            <a:cxnLst/>
            <a:rect r="r" b="b" t="t" l="l"/>
            <a:pathLst>
              <a:path h="591443" w="2776159">
                <a:moveTo>
                  <a:pt x="0" y="0"/>
                </a:moveTo>
                <a:lnTo>
                  <a:pt x="2776159" y="0"/>
                </a:lnTo>
                <a:lnTo>
                  <a:pt x="2776159" y="591442"/>
                </a:lnTo>
                <a:lnTo>
                  <a:pt x="0" y="591442"/>
                </a:lnTo>
                <a:lnTo>
                  <a:pt x="0" y="0"/>
                </a:lnTo>
                <a:close/>
              </a:path>
            </a:pathLst>
          </a:custGeom>
          <a:blipFill>
            <a:blip r:embed="rId15"/>
            <a:stretch>
              <a:fillRect l="0" t="-317" r="0" b="-317"/>
            </a:stretch>
          </a:blipFill>
        </p:spPr>
      </p:sp>
      <p:sp>
        <p:nvSpPr>
          <p:cNvPr name="TextBox 27" id="27"/>
          <p:cNvSpPr txBox="true"/>
          <p:nvPr/>
        </p:nvSpPr>
        <p:spPr>
          <a:xfrm rot="0">
            <a:off x="11785769" y="3198402"/>
            <a:ext cx="4679904" cy="398145"/>
          </a:xfrm>
          <a:prstGeom prst="rect">
            <a:avLst/>
          </a:prstGeom>
        </p:spPr>
        <p:txBody>
          <a:bodyPr anchor="t" rtlCol="false" tIns="0" lIns="0" bIns="0" rIns="0">
            <a:spAutoFit/>
          </a:bodyPr>
          <a:lstStyle/>
          <a:p>
            <a:pPr algn="l">
              <a:lnSpc>
                <a:spcPts val="3120"/>
              </a:lnSpc>
              <a:spcBef>
                <a:spcPct val="0"/>
              </a:spcBef>
            </a:pPr>
            <a:r>
              <a:rPr lang="en-US" sz="2400" spc="-72" u="sng">
                <a:solidFill>
                  <a:srgbClr val="000000"/>
                </a:solidFill>
                <a:latin typeface="Arimo"/>
                <a:ea typeface="Arimo"/>
                <a:cs typeface="Arimo"/>
                <a:sym typeface="Arimo"/>
                <a:hlinkClick r:id="rId16" tooltip="https://chatgpt.com/share/6786b429-26a4-800c-b328-13037f8661cc"/>
              </a:rPr>
              <a:t>C</a:t>
            </a:r>
            <a:r>
              <a:rPr lang="en-US" sz="2400" spc="-72" u="sng">
                <a:solidFill>
                  <a:srgbClr val="000000"/>
                </a:solidFill>
                <a:latin typeface="Arimo"/>
                <a:ea typeface="Arimo"/>
                <a:cs typeface="Arimo"/>
                <a:sym typeface="Arimo"/>
              </a:rPr>
              <a:t>hatGPT - Simplified</a:t>
            </a:r>
          </a:p>
        </p:txBody>
      </p:sp>
    </p:spTree>
  </p:cSld>
  <p:clrMapOvr>
    <a:masterClrMapping/>
  </p:clrMapOvr>
  <p:timing>
    <p:tnLst>
      <p:par>
        <p:cTn dur="indefinite" restart="never" nodeType="tmRoot">
          <p:childTnLst>
            <p:video>
              <p:cMediaNode vol="100000">
                <p:cTn fill="hold" display="false">
                  <p:stCondLst>
                    <p:cond delay="indefinite"/>
                  </p:stCondLst>
                </p:cTn>
                <p:tgtEl>
                  <p:spTgt spid="4"/>
                </p:tgtEl>
              </p:cMediaNode>
            </p:video>
          </p:childTnLst>
        </p:cTn>
      </p:par>
    </p:tnLst>
  </p:timing>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41435" y="9258300"/>
            <a:ext cx="11972925" cy="1031842"/>
          </a:xfrm>
          <a:custGeom>
            <a:avLst/>
            <a:gdLst/>
            <a:ahLst/>
            <a:cxnLst/>
            <a:rect r="r" b="b" t="t" l="l"/>
            <a:pathLst>
              <a:path h="1031842" w="11972925">
                <a:moveTo>
                  <a:pt x="0" y="0"/>
                </a:moveTo>
                <a:lnTo>
                  <a:pt x="11972925" y="0"/>
                </a:lnTo>
                <a:lnTo>
                  <a:pt x="11972925" y="1031842"/>
                </a:lnTo>
                <a:lnTo>
                  <a:pt x="0" y="1031842"/>
                </a:lnTo>
                <a:lnTo>
                  <a:pt x="0" y="0"/>
                </a:lnTo>
                <a:close/>
              </a:path>
            </a:pathLst>
          </a:custGeom>
          <a:blipFill>
            <a:blip r:embed="rId2"/>
            <a:stretch>
              <a:fillRect l="0" t="0" r="0" b="0"/>
            </a:stretch>
          </a:blipFill>
        </p:spPr>
      </p:sp>
      <p:sp>
        <p:nvSpPr>
          <p:cNvPr name="Freeform 3" id="3"/>
          <p:cNvSpPr/>
          <p:nvPr/>
        </p:nvSpPr>
        <p:spPr>
          <a:xfrm flipH="false" flipV="false" rot="0">
            <a:off x="-444509" y="385763"/>
            <a:ext cx="18732509" cy="468313"/>
          </a:xfrm>
          <a:custGeom>
            <a:avLst/>
            <a:gdLst/>
            <a:ahLst/>
            <a:cxnLst/>
            <a:rect r="r" b="b" t="t" l="l"/>
            <a:pathLst>
              <a:path h="468313" w="18732509">
                <a:moveTo>
                  <a:pt x="0" y="0"/>
                </a:moveTo>
                <a:lnTo>
                  <a:pt x="18732509" y="0"/>
                </a:lnTo>
                <a:lnTo>
                  <a:pt x="18732509" y="468312"/>
                </a:lnTo>
                <a:lnTo>
                  <a:pt x="0" y="46831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a:grpSpLocks noChangeAspect="true"/>
          </p:cNvGrpSpPr>
          <p:nvPr/>
        </p:nvGrpSpPr>
        <p:grpSpPr>
          <a:xfrm rot="0">
            <a:off x="0" y="-127755"/>
            <a:ext cx="18288000" cy="799267"/>
            <a:chOff x="0" y="0"/>
            <a:chExt cx="9153525" cy="400050"/>
          </a:xfrm>
        </p:grpSpPr>
        <p:sp>
          <p:nvSpPr>
            <p:cNvPr name="Freeform 5" id="5"/>
            <p:cNvSpPr/>
            <p:nvPr/>
          </p:nvSpPr>
          <p:spPr>
            <a:xfrm flipH="false" flipV="false" rot="0">
              <a:off x="0" y="0"/>
              <a:ext cx="9153525" cy="400050"/>
            </a:xfrm>
            <a:custGeom>
              <a:avLst/>
              <a:gdLst/>
              <a:ahLst/>
              <a:cxnLst/>
              <a:rect r="r" b="b" t="t" l="l"/>
              <a:pathLst>
                <a:path h="400050" w="9153525">
                  <a:moveTo>
                    <a:pt x="0" y="400050"/>
                  </a:moveTo>
                  <a:lnTo>
                    <a:pt x="9153525" y="400050"/>
                  </a:lnTo>
                  <a:lnTo>
                    <a:pt x="9153525" y="0"/>
                  </a:lnTo>
                  <a:lnTo>
                    <a:pt x="0" y="0"/>
                  </a:lnTo>
                  <a:lnTo>
                    <a:pt x="0" y="400050"/>
                  </a:lnTo>
                  <a:close/>
                </a:path>
              </a:pathLst>
            </a:custGeom>
            <a:solidFill>
              <a:srgbClr val="F7C934"/>
            </a:solidFill>
          </p:spPr>
        </p:sp>
      </p:grpSp>
      <p:sp>
        <p:nvSpPr>
          <p:cNvPr name="Freeform 6" id="6" descr="A picture containing text, sign  Description automatically generated"/>
          <p:cNvSpPr/>
          <p:nvPr/>
        </p:nvSpPr>
        <p:spPr>
          <a:xfrm flipH="false" flipV="false" rot="0">
            <a:off x="15005574" y="9475358"/>
            <a:ext cx="2776159" cy="591443"/>
          </a:xfrm>
          <a:custGeom>
            <a:avLst/>
            <a:gdLst/>
            <a:ahLst/>
            <a:cxnLst/>
            <a:rect r="r" b="b" t="t" l="l"/>
            <a:pathLst>
              <a:path h="591443" w="2776159">
                <a:moveTo>
                  <a:pt x="0" y="0"/>
                </a:moveTo>
                <a:lnTo>
                  <a:pt x="2776159" y="0"/>
                </a:lnTo>
                <a:lnTo>
                  <a:pt x="2776159" y="591442"/>
                </a:lnTo>
                <a:lnTo>
                  <a:pt x="0" y="591442"/>
                </a:lnTo>
                <a:lnTo>
                  <a:pt x="0" y="0"/>
                </a:lnTo>
                <a:close/>
              </a:path>
            </a:pathLst>
          </a:custGeom>
          <a:blipFill>
            <a:blip r:embed="rId5"/>
            <a:stretch>
              <a:fillRect l="0" t="-317" r="0" b="-317"/>
            </a:stretch>
          </a:blipFill>
        </p:spPr>
      </p:sp>
      <p:sp>
        <p:nvSpPr>
          <p:cNvPr name="Freeform 7" id="7"/>
          <p:cNvSpPr/>
          <p:nvPr/>
        </p:nvSpPr>
        <p:spPr>
          <a:xfrm flipH="false" flipV="false" rot="0">
            <a:off x="-444509" y="385763"/>
            <a:ext cx="18732509" cy="468313"/>
          </a:xfrm>
          <a:custGeom>
            <a:avLst/>
            <a:gdLst/>
            <a:ahLst/>
            <a:cxnLst/>
            <a:rect r="r" b="b" t="t" l="l"/>
            <a:pathLst>
              <a:path h="468313" w="18732509">
                <a:moveTo>
                  <a:pt x="0" y="0"/>
                </a:moveTo>
                <a:lnTo>
                  <a:pt x="18732509" y="0"/>
                </a:lnTo>
                <a:lnTo>
                  <a:pt x="18732509" y="468312"/>
                </a:lnTo>
                <a:lnTo>
                  <a:pt x="0" y="46831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8" id="8"/>
          <p:cNvGrpSpPr>
            <a:grpSpLocks noChangeAspect="true"/>
          </p:cNvGrpSpPr>
          <p:nvPr/>
        </p:nvGrpSpPr>
        <p:grpSpPr>
          <a:xfrm rot="0">
            <a:off x="0" y="-127755"/>
            <a:ext cx="18288000" cy="799267"/>
            <a:chOff x="0" y="0"/>
            <a:chExt cx="9153525" cy="400050"/>
          </a:xfrm>
        </p:grpSpPr>
        <p:sp>
          <p:nvSpPr>
            <p:cNvPr name="Freeform 9" id="9"/>
            <p:cNvSpPr/>
            <p:nvPr/>
          </p:nvSpPr>
          <p:spPr>
            <a:xfrm flipH="false" flipV="false" rot="0">
              <a:off x="0" y="0"/>
              <a:ext cx="9153525" cy="400050"/>
            </a:xfrm>
            <a:custGeom>
              <a:avLst/>
              <a:gdLst/>
              <a:ahLst/>
              <a:cxnLst/>
              <a:rect r="r" b="b" t="t" l="l"/>
              <a:pathLst>
                <a:path h="400050" w="9153525">
                  <a:moveTo>
                    <a:pt x="0" y="400050"/>
                  </a:moveTo>
                  <a:lnTo>
                    <a:pt x="9153525" y="400050"/>
                  </a:lnTo>
                  <a:lnTo>
                    <a:pt x="9153525" y="0"/>
                  </a:lnTo>
                  <a:lnTo>
                    <a:pt x="0" y="0"/>
                  </a:lnTo>
                  <a:lnTo>
                    <a:pt x="0" y="400050"/>
                  </a:lnTo>
                  <a:close/>
                </a:path>
              </a:pathLst>
            </a:custGeom>
            <a:solidFill>
              <a:srgbClr val="F7C934"/>
            </a:solidFill>
          </p:spPr>
        </p:sp>
      </p:grpSp>
      <p:sp>
        <p:nvSpPr>
          <p:cNvPr name="TextBox 10" id="10"/>
          <p:cNvSpPr txBox="true"/>
          <p:nvPr/>
        </p:nvSpPr>
        <p:spPr>
          <a:xfrm rot="0">
            <a:off x="1183005" y="3083235"/>
            <a:ext cx="6560791" cy="5444490"/>
          </a:xfrm>
          <a:prstGeom prst="rect">
            <a:avLst/>
          </a:prstGeom>
        </p:spPr>
        <p:txBody>
          <a:bodyPr anchor="t" rtlCol="false" tIns="0" lIns="0" bIns="0" rIns="0">
            <a:spAutoFit/>
          </a:bodyPr>
          <a:lstStyle/>
          <a:p>
            <a:pPr algn="l">
              <a:lnSpc>
                <a:spcPts val="3359"/>
              </a:lnSpc>
            </a:pPr>
            <a:r>
              <a:rPr lang="en-US" sz="2400" b="true">
                <a:solidFill>
                  <a:srgbClr val="000000"/>
                </a:solidFill>
                <a:latin typeface="Arimo Bold"/>
                <a:ea typeface="Arimo Bold"/>
                <a:cs typeface="Arimo Bold"/>
                <a:sym typeface="Arimo Bold"/>
              </a:rPr>
              <a:t>Problem:</a:t>
            </a:r>
            <a:r>
              <a:rPr lang="en-US" sz="2400">
                <a:solidFill>
                  <a:srgbClr val="000000"/>
                </a:solidFill>
                <a:latin typeface="Arimo"/>
                <a:ea typeface="Arimo"/>
                <a:cs typeface="Arimo"/>
                <a:sym typeface="Arimo"/>
              </a:rPr>
              <a:t> Costs to students are rising. It would be nice to  have quality resources to use and teach with that aren’t behind paywalls. Finding these resources feels overwhelming and time consuming.</a:t>
            </a:r>
          </a:p>
          <a:p>
            <a:pPr algn="l">
              <a:lnSpc>
                <a:spcPts val="3359"/>
              </a:lnSpc>
            </a:pPr>
          </a:p>
          <a:p>
            <a:pPr algn="l">
              <a:lnSpc>
                <a:spcPts val="3359"/>
              </a:lnSpc>
            </a:pPr>
            <a:r>
              <a:rPr lang="en-US" sz="2400" b="true">
                <a:solidFill>
                  <a:srgbClr val="000000"/>
                </a:solidFill>
                <a:latin typeface="Arimo Bold"/>
                <a:ea typeface="Arimo Bold"/>
                <a:cs typeface="Arimo Bold"/>
                <a:sym typeface="Arimo Bold"/>
              </a:rPr>
              <a:t>Solution:</a:t>
            </a:r>
            <a:r>
              <a:rPr lang="en-US" sz="2400">
                <a:solidFill>
                  <a:srgbClr val="000000"/>
                </a:solidFill>
                <a:latin typeface="Arimo"/>
                <a:ea typeface="Arimo"/>
                <a:cs typeface="Arimo"/>
                <a:sym typeface="Arimo"/>
              </a:rPr>
              <a:t> Have AI provide some examples for your specific class and needs.</a:t>
            </a:r>
          </a:p>
          <a:p>
            <a:pPr algn="l">
              <a:lnSpc>
                <a:spcPts val="3359"/>
              </a:lnSpc>
            </a:pPr>
          </a:p>
          <a:p>
            <a:pPr algn="l">
              <a:lnSpc>
                <a:spcPts val="3359"/>
              </a:lnSpc>
            </a:pPr>
            <a:r>
              <a:rPr lang="en-US" sz="2400" b="true">
                <a:solidFill>
                  <a:srgbClr val="000000"/>
                </a:solidFill>
                <a:latin typeface="Arimo Bold"/>
                <a:ea typeface="Arimo Bold"/>
                <a:cs typeface="Arimo Bold"/>
                <a:sym typeface="Arimo Bold"/>
              </a:rPr>
              <a:t>Prompt: </a:t>
            </a:r>
            <a:r>
              <a:rPr lang="en-US" sz="2400">
                <a:solidFill>
                  <a:srgbClr val="000000"/>
                </a:solidFill>
                <a:latin typeface="Arimo"/>
                <a:ea typeface="Arimo"/>
                <a:cs typeface="Arimo"/>
                <a:sym typeface="Arimo"/>
              </a:rPr>
              <a:t>You are a professor at a small liberal arts college designing a 1st year course on evolutionary biology. Please suggest a list of OER in a list that would benefit the class.</a:t>
            </a:r>
          </a:p>
        </p:txBody>
      </p:sp>
      <p:sp>
        <p:nvSpPr>
          <p:cNvPr name="TextBox 11" id="11"/>
          <p:cNvSpPr txBox="true"/>
          <p:nvPr/>
        </p:nvSpPr>
        <p:spPr>
          <a:xfrm rot="0">
            <a:off x="1028700" y="1620195"/>
            <a:ext cx="14976500" cy="1024890"/>
          </a:xfrm>
          <a:prstGeom prst="rect">
            <a:avLst/>
          </a:prstGeom>
        </p:spPr>
        <p:txBody>
          <a:bodyPr anchor="t" rtlCol="false" tIns="0" lIns="0" bIns="0" rIns="0">
            <a:spAutoFit/>
          </a:bodyPr>
          <a:lstStyle/>
          <a:p>
            <a:pPr algn="ctr">
              <a:lnSpc>
                <a:spcPts val="7559"/>
              </a:lnSpc>
            </a:pPr>
            <a:r>
              <a:rPr lang="en-US" sz="5400" b="true">
                <a:solidFill>
                  <a:srgbClr val="71CDA1"/>
                </a:solidFill>
                <a:latin typeface="Arial Bold"/>
                <a:ea typeface="Arial Bold"/>
                <a:cs typeface="Arial Bold"/>
                <a:sym typeface="Arial Bold"/>
              </a:rPr>
              <a:t>Using AI to Find Open Educational Resources</a:t>
            </a:r>
          </a:p>
        </p:txBody>
      </p:sp>
      <p:sp>
        <p:nvSpPr>
          <p:cNvPr name="TextBox 12" id="12"/>
          <p:cNvSpPr txBox="true"/>
          <p:nvPr/>
        </p:nvSpPr>
        <p:spPr>
          <a:xfrm rot="0">
            <a:off x="9920706" y="8015223"/>
            <a:ext cx="704329" cy="512502"/>
          </a:xfrm>
          <a:prstGeom prst="rect">
            <a:avLst/>
          </a:prstGeom>
        </p:spPr>
        <p:txBody>
          <a:bodyPr anchor="t" rtlCol="false" tIns="0" lIns="0" bIns="0" rIns="0">
            <a:spAutoFit/>
          </a:bodyPr>
          <a:lstStyle/>
          <a:p>
            <a:pPr algn="ctr">
              <a:lnSpc>
                <a:spcPts val="3776"/>
              </a:lnSpc>
              <a:spcBef>
                <a:spcPct val="0"/>
              </a:spcBef>
            </a:pPr>
            <a:r>
              <a:rPr lang="en-US" b="true" sz="2697" u="sng">
                <a:solidFill>
                  <a:srgbClr val="000000"/>
                </a:solidFill>
                <a:latin typeface="Arial Bold"/>
                <a:ea typeface="Arial Bold"/>
                <a:cs typeface="Arial Bold"/>
                <a:sym typeface="Arial Bold"/>
                <a:hlinkClick r:id="rId6" tooltip="https://chatgpt.com/share/6787fc19-6508-800e-9f18-51d477c9ef31"/>
              </a:rPr>
              <a:t>Link</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28700" y="1059933"/>
            <a:ext cx="16230600" cy="8229600"/>
            <a:chOff x="0" y="0"/>
            <a:chExt cx="4274726" cy="2167467"/>
          </a:xfrm>
        </p:grpSpPr>
        <p:sp>
          <p:nvSpPr>
            <p:cNvPr name="Freeform 3" id="3"/>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a:ln cap="sq">
              <a:noFill/>
              <a:prstDash val="solid"/>
              <a:miter/>
            </a:ln>
          </p:spPr>
        </p:sp>
        <p:sp>
          <p:nvSpPr>
            <p:cNvPr name="TextBox 4" id="4"/>
            <p:cNvSpPr txBox="true"/>
            <p:nvPr/>
          </p:nvSpPr>
          <p:spPr>
            <a:xfrm>
              <a:off x="0" y="-57150"/>
              <a:ext cx="4274726" cy="2224617"/>
            </a:xfrm>
            <a:prstGeom prst="rect">
              <a:avLst/>
            </a:prstGeom>
          </p:spPr>
          <p:txBody>
            <a:bodyPr anchor="ctr" rtlCol="false" tIns="50800" lIns="50800" bIns="50800" rIns="50800"/>
            <a:lstStyle/>
            <a:p>
              <a:pPr algn="ctr">
                <a:lnSpc>
                  <a:spcPts val="3500"/>
                </a:lnSpc>
              </a:pPr>
            </a:p>
          </p:txBody>
        </p:sp>
      </p:grpSp>
      <p:sp>
        <p:nvSpPr>
          <p:cNvPr name="TextBox 5" id="5"/>
          <p:cNvSpPr txBox="true"/>
          <p:nvPr/>
        </p:nvSpPr>
        <p:spPr>
          <a:xfrm rot="0">
            <a:off x="1028700" y="3634662"/>
            <a:ext cx="10840269" cy="2219176"/>
          </a:xfrm>
          <a:prstGeom prst="rect">
            <a:avLst/>
          </a:prstGeom>
        </p:spPr>
        <p:txBody>
          <a:bodyPr anchor="t" rtlCol="false" tIns="0" lIns="0" bIns="0" rIns="0">
            <a:spAutoFit/>
          </a:bodyPr>
          <a:lstStyle/>
          <a:p>
            <a:pPr algn="l">
              <a:lnSpc>
                <a:spcPts val="8400"/>
              </a:lnSpc>
            </a:pPr>
            <a:r>
              <a:rPr lang="en-US" sz="6000" b="true">
                <a:solidFill>
                  <a:srgbClr val="71CDA1"/>
                </a:solidFill>
                <a:latin typeface="Arial Bold"/>
                <a:ea typeface="Arial Bold"/>
                <a:cs typeface="Arial Bold"/>
                <a:sym typeface="Arial Bold"/>
              </a:rPr>
              <a:t>How are you using AI to </a:t>
            </a:r>
          </a:p>
          <a:p>
            <a:pPr algn="l">
              <a:lnSpc>
                <a:spcPts val="8400"/>
              </a:lnSpc>
            </a:pPr>
            <a:r>
              <a:rPr lang="en-US" sz="6000" b="true">
                <a:solidFill>
                  <a:srgbClr val="71CDA1"/>
                </a:solidFill>
                <a:latin typeface="Arial Bold"/>
                <a:ea typeface="Arial Bold"/>
                <a:cs typeface="Arial Bold"/>
                <a:sym typeface="Arial Bold"/>
              </a:rPr>
              <a:t>improve or simplify teaching?</a:t>
            </a:r>
          </a:p>
        </p:txBody>
      </p:sp>
      <p:sp>
        <p:nvSpPr>
          <p:cNvPr name="TextBox 6" id="6"/>
          <p:cNvSpPr txBox="true"/>
          <p:nvPr/>
        </p:nvSpPr>
        <p:spPr>
          <a:xfrm rot="0">
            <a:off x="13731998" y="-2147686"/>
            <a:ext cx="4049734" cy="16661408"/>
          </a:xfrm>
          <a:prstGeom prst="rect">
            <a:avLst/>
          </a:prstGeom>
        </p:spPr>
        <p:txBody>
          <a:bodyPr anchor="t" rtlCol="false" tIns="0" lIns="0" bIns="0" rIns="0">
            <a:spAutoFit/>
          </a:bodyPr>
          <a:lstStyle/>
          <a:p>
            <a:pPr algn="ctr">
              <a:lnSpc>
                <a:spcPts val="138010"/>
              </a:lnSpc>
            </a:pPr>
            <a:r>
              <a:rPr lang="en-US" b="true" sz="98579">
                <a:solidFill>
                  <a:srgbClr val="F7C934"/>
                </a:solidFill>
                <a:latin typeface="League Spartan"/>
                <a:ea typeface="League Spartan"/>
                <a:cs typeface="League Spartan"/>
                <a:sym typeface="League Spartan"/>
              </a:rPr>
              <a:t>?</a:t>
            </a:r>
          </a:p>
        </p:txBody>
      </p:sp>
      <p:sp>
        <p:nvSpPr>
          <p:cNvPr name="Freeform 7" id="7"/>
          <p:cNvSpPr/>
          <p:nvPr/>
        </p:nvSpPr>
        <p:spPr>
          <a:xfrm flipH="false" flipV="false" rot="0">
            <a:off x="141435" y="9386055"/>
            <a:ext cx="11972925" cy="1031842"/>
          </a:xfrm>
          <a:custGeom>
            <a:avLst/>
            <a:gdLst/>
            <a:ahLst/>
            <a:cxnLst/>
            <a:rect r="r" b="b" t="t" l="l"/>
            <a:pathLst>
              <a:path h="1031842" w="11972925">
                <a:moveTo>
                  <a:pt x="0" y="0"/>
                </a:moveTo>
                <a:lnTo>
                  <a:pt x="11972925" y="0"/>
                </a:lnTo>
                <a:lnTo>
                  <a:pt x="11972925" y="1031842"/>
                </a:lnTo>
                <a:lnTo>
                  <a:pt x="0" y="1031842"/>
                </a:lnTo>
                <a:lnTo>
                  <a:pt x="0" y="0"/>
                </a:lnTo>
                <a:close/>
              </a:path>
            </a:pathLst>
          </a:custGeom>
          <a:blipFill>
            <a:blip r:embed="rId2"/>
            <a:stretch>
              <a:fillRect l="0" t="0" r="0" b="0"/>
            </a:stretch>
          </a:blipFill>
        </p:spPr>
      </p:sp>
      <p:sp>
        <p:nvSpPr>
          <p:cNvPr name="Freeform 8" id="8" descr="A picture containing text, sign  Description automatically generated"/>
          <p:cNvSpPr/>
          <p:nvPr/>
        </p:nvSpPr>
        <p:spPr>
          <a:xfrm flipH="false" flipV="false" rot="0">
            <a:off x="15005574" y="9603113"/>
            <a:ext cx="2776159" cy="591443"/>
          </a:xfrm>
          <a:custGeom>
            <a:avLst/>
            <a:gdLst/>
            <a:ahLst/>
            <a:cxnLst/>
            <a:rect r="r" b="b" t="t" l="l"/>
            <a:pathLst>
              <a:path h="591443" w="2776159">
                <a:moveTo>
                  <a:pt x="0" y="0"/>
                </a:moveTo>
                <a:lnTo>
                  <a:pt x="2776159" y="0"/>
                </a:lnTo>
                <a:lnTo>
                  <a:pt x="2776159" y="591442"/>
                </a:lnTo>
                <a:lnTo>
                  <a:pt x="0" y="591442"/>
                </a:lnTo>
                <a:lnTo>
                  <a:pt x="0" y="0"/>
                </a:lnTo>
                <a:close/>
              </a:path>
            </a:pathLst>
          </a:custGeom>
          <a:blipFill>
            <a:blip r:embed="rId3"/>
            <a:stretch>
              <a:fillRect l="0" t="-317" r="0" b="-317"/>
            </a:stretch>
          </a:blipFill>
        </p:spPr>
      </p:sp>
      <p:sp>
        <p:nvSpPr>
          <p:cNvPr name="TextBox 9" id="9"/>
          <p:cNvSpPr txBox="true"/>
          <p:nvPr/>
        </p:nvSpPr>
        <p:spPr>
          <a:xfrm rot="0">
            <a:off x="1028700" y="2891413"/>
            <a:ext cx="1651434" cy="580988"/>
          </a:xfrm>
          <a:prstGeom prst="rect">
            <a:avLst/>
          </a:prstGeom>
        </p:spPr>
        <p:txBody>
          <a:bodyPr anchor="t" rtlCol="false" tIns="0" lIns="0" bIns="0" rIns="0">
            <a:spAutoFit/>
          </a:bodyPr>
          <a:lstStyle/>
          <a:p>
            <a:pPr algn="l">
              <a:lnSpc>
                <a:spcPts val="4200"/>
              </a:lnSpc>
            </a:pPr>
            <a:r>
              <a:rPr lang="en-US" sz="3000" b="true">
                <a:solidFill>
                  <a:srgbClr val="000000"/>
                </a:solidFill>
                <a:latin typeface="Arial Bold"/>
                <a:ea typeface="Arial Bold"/>
                <a:cs typeface="Arial Bold"/>
                <a:sym typeface="Arial Bold"/>
              </a:rPr>
              <a:t>Question</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83569" y="1028700"/>
            <a:ext cx="9387497" cy="2306269"/>
            <a:chOff x="0" y="0"/>
            <a:chExt cx="8900738" cy="2186685"/>
          </a:xfrm>
        </p:grpSpPr>
        <p:sp>
          <p:nvSpPr>
            <p:cNvPr name="Freeform 3" id="3"/>
            <p:cNvSpPr/>
            <p:nvPr/>
          </p:nvSpPr>
          <p:spPr>
            <a:xfrm flipH="false" flipV="false" rot="0">
              <a:off x="0" y="0"/>
              <a:ext cx="8900738" cy="2186685"/>
            </a:xfrm>
            <a:custGeom>
              <a:avLst/>
              <a:gdLst/>
              <a:ahLst/>
              <a:cxnLst/>
              <a:rect r="r" b="b" t="t" l="l"/>
              <a:pathLst>
                <a:path h="2186685" w="8900738">
                  <a:moveTo>
                    <a:pt x="0" y="0"/>
                  </a:moveTo>
                  <a:lnTo>
                    <a:pt x="8900738" y="0"/>
                  </a:lnTo>
                  <a:lnTo>
                    <a:pt x="8900738" y="2186685"/>
                  </a:lnTo>
                  <a:lnTo>
                    <a:pt x="0" y="2186685"/>
                  </a:lnTo>
                  <a:close/>
                </a:path>
              </a:pathLst>
            </a:custGeom>
            <a:solidFill>
              <a:srgbClr val="000000">
                <a:alpha val="0"/>
              </a:srgbClr>
            </a:solidFill>
          </p:spPr>
        </p:sp>
        <p:sp>
          <p:nvSpPr>
            <p:cNvPr name="TextBox 4" id="4"/>
            <p:cNvSpPr txBox="true"/>
            <p:nvPr/>
          </p:nvSpPr>
          <p:spPr>
            <a:xfrm>
              <a:off x="0" y="9525"/>
              <a:ext cx="8900738" cy="2177160"/>
            </a:xfrm>
            <a:prstGeom prst="rect">
              <a:avLst/>
            </a:prstGeom>
          </p:spPr>
          <p:txBody>
            <a:bodyPr anchor="t" rtlCol="false" tIns="0" lIns="0" bIns="0" rIns="0"/>
            <a:lstStyle/>
            <a:p>
              <a:pPr algn="l">
                <a:lnSpc>
                  <a:spcPts val="5248"/>
                </a:lnSpc>
              </a:pPr>
              <a:r>
                <a:rPr lang="en-US" sz="5400" b="true">
                  <a:solidFill>
                    <a:srgbClr val="71CDA1"/>
                  </a:solidFill>
                  <a:latin typeface="Arial Bold"/>
                  <a:ea typeface="Arial Bold"/>
                  <a:cs typeface="Arial Bold"/>
                  <a:sym typeface="Arial Bold"/>
                </a:rPr>
                <a:t>MAKING AI WORK FOR YOUR STUDENTS:</a:t>
              </a:r>
            </a:p>
            <a:p>
              <a:pPr algn="l">
                <a:lnSpc>
                  <a:spcPts val="5249"/>
                </a:lnSpc>
              </a:pPr>
              <a:r>
                <a:rPr lang="en-US" sz="5400" b="true">
                  <a:solidFill>
                    <a:srgbClr val="71CDA1"/>
                  </a:solidFill>
                  <a:latin typeface="Arial Bold"/>
                  <a:ea typeface="Arial Bold"/>
                  <a:cs typeface="Arial Bold"/>
                  <a:sym typeface="Arial Bold"/>
                </a:rPr>
                <a:t>AI FOR LEARNING</a:t>
              </a:r>
            </a:p>
          </p:txBody>
        </p:sp>
      </p:grpSp>
      <p:sp>
        <p:nvSpPr>
          <p:cNvPr name="Freeform 5" id="5" descr="A picture containing text, sign  Description automatically generated"/>
          <p:cNvSpPr/>
          <p:nvPr/>
        </p:nvSpPr>
        <p:spPr>
          <a:xfrm flipH="false" flipV="false" rot="0">
            <a:off x="1083569" y="9174023"/>
            <a:ext cx="3390510" cy="722327"/>
          </a:xfrm>
          <a:custGeom>
            <a:avLst/>
            <a:gdLst/>
            <a:ahLst/>
            <a:cxnLst/>
            <a:rect r="r" b="b" t="t" l="l"/>
            <a:pathLst>
              <a:path h="722327" w="3390510">
                <a:moveTo>
                  <a:pt x="0" y="0"/>
                </a:moveTo>
                <a:lnTo>
                  <a:pt x="3390510" y="0"/>
                </a:lnTo>
                <a:lnTo>
                  <a:pt x="3390510" y="722326"/>
                </a:lnTo>
                <a:lnTo>
                  <a:pt x="0" y="722326"/>
                </a:lnTo>
                <a:lnTo>
                  <a:pt x="0" y="0"/>
                </a:lnTo>
                <a:close/>
              </a:path>
            </a:pathLst>
          </a:custGeom>
          <a:blipFill>
            <a:blip r:embed="rId2"/>
            <a:stretch>
              <a:fillRect l="0" t="-317" r="0" b="-317"/>
            </a:stretch>
          </a:blipFill>
        </p:spPr>
      </p:sp>
      <p:sp>
        <p:nvSpPr>
          <p:cNvPr name="Freeform 6" id="6"/>
          <p:cNvSpPr/>
          <p:nvPr/>
        </p:nvSpPr>
        <p:spPr>
          <a:xfrm flipH="false" flipV="false" rot="5400000">
            <a:off x="11597606" y="6095693"/>
            <a:ext cx="12786087" cy="594702"/>
          </a:xfrm>
          <a:custGeom>
            <a:avLst/>
            <a:gdLst/>
            <a:ahLst/>
            <a:cxnLst/>
            <a:rect r="r" b="b" t="t" l="l"/>
            <a:pathLst>
              <a:path h="594702" w="12786087">
                <a:moveTo>
                  <a:pt x="0" y="0"/>
                </a:moveTo>
                <a:lnTo>
                  <a:pt x="12786087" y="0"/>
                </a:lnTo>
                <a:lnTo>
                  <a:pt x="12786087" y="594701"/>
                </a:lnTo>
                <a:lnTo>
                  <a:pt x="0" y="594701"/>
                </a:lnTo>
                <a:lnTo>
                  <a:pt x="0" y="0"/>
                </a:lnTo>
                <a:close/>
              </a:path>
            </a:pathLst>
          </a:custGeom>
          <a:blipFill>
            <a:blip r:embed="rId3"/>
            <a:stretch>
              <a:fillRect l="0" t="-962" r="0" b="-962"/>
            </a:stretch>
          </a:blipFill>
        </p:spPr>
      </p:sp>
      <p:sp>
        <p:nvSpPr>
          <p:cNvPr name="TextBox 7" id="7"/>
          <p:cNvSpPr txBox="true"/>
          <p:nvPr/>
        </p:nvSpPr>
        <p:spPr>
          <a:xfrm rot="0">
            <a:off x="1083569" y="3362208"/>
            <a:ext cx="6246686" cy="415327"/>
          </a:xfrm>
          <a:prstGeom prst="rect">
            <a:avLst/>
          </a:prstGeom>
        </p:spPr>
        <p:txBody>
          <a:bodyPr anchor="t" rtlCol="false" tIns="0" lIns="0" bIns="0" rIns="0">
            <a:spAutoFit/>
          </a:bodyPr>
          <a:lstStyle/>
          <a:p>
            <a:pPr algn="l">
              <a:lnSpc>
                <a:spcPts val="3359"/>
              </a:lnSpc>
              <a:spcBef>
                <a:spcPct val="0"/>
              </a:spcBef>
            </a:pPr>
            <a:r>
              <a:rPr lang="en-US" sz="2400">
                <a:solidFill>
                  <a:srgbClr val="000000"/>
                </a:solidFill>
                <a:latin typeface="Arimo"/>
                <a:ea typeface="Arimo"/>
                <a:cs typeface="Arimo"/>
                <a:sym typeface="Arimo"/>
              </a:rPr>
              <a:t>Presented by Instructional Technologist Team</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41435" y="9258300"/>
            <a:ext cx="11972925" cy="1031842"/>
          </a:xfrm>
          <a:custGeom>
            <a:avLst/>
            <a:gdLst/>
            <a:ahLst/>
            <a:cxnLst/>
            <a:rect r="r" b="b" t="t" l="l"/>
            <a:pathLst>
              <a:path h="1031842" w="11972925">
                <a:moveTo>
                  <a:pt x="0" y="0"/>
                </a:moveTo>
                <a:lnTo>
                  <a:pt x="11972925" y="0"/>
                </a:lnTo>
                <a:lnTo>
                  <a:pt x="11972925" y="1031842"/>
                </a:lnTo>
                <a:lnTo>
                  <a:pt x="0" y="1031842"/>
                </a:lnTo>
                <a:lnTo>
                  <a:pt x="0" y="0"/>
                </a:lnTo>
                <a:close/>
              </a:path>
            </a:pathLst>
          </a:custGeom>
          <a:blipFill>
            <a:blip r:embed="rId2"/>
            <a:stretch>
              <a:fillRect l="0" t="0" r="0" b="0"/>
            </a:stretch>
          </a:blipFill>
        </p:spPr>
      </p:sp>
      <p:sp>
        <p:nvSpPr>
          <p:cNvPr name="Freeform 3" id="3"/>
          <p:cNvSpPr/>
          <p:nvPr/>
        </p:nvSpPr>
        <p:spPr>
          <a:xfrm flipH="false" flipV="false" rot="0">
            <a:off x="-444509" y="385763"/>
            <a:ext cx="18732509" cy="468313"/>
          </a:xfrm>
          <a:custGeom>
            <a:avLst/>
            <a:gdLst/>
            <a:ahLst/>
            <a:cxnLst/>
            <a:rect r="r" b="b" t="t" l="l"/>
            <a:pathLst>
              <a:path h="468313" w="18732509">
                <a:moveTo>
                  <a:pt x="0" y="0"/>
                </a:moveTo>
                <a:lnTo>
                  <a:pt x="18732509" y="0"/>
                </a:lnTo>
                <a:lnTo>
                  <a:pt x="18732509" y="468312"/>
                </a:lnTo>
                <a:lnTo>
                  <a:pt x="0" y="46831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a:grpSpLocks noChangeAspect="true"/>
          </p:cNvGrpSpPr>
          <p:nvPr/>
        </p:nvGrpSpPr>
        <p:grpSpPr>
          <a:xfrm rot="0">
            <a:off x="0" y="-127755"/>
            <a:ext cx="18288000" cy="799267"/>
            <a:chOff x="0" y="0"/>
            <a:chExt cx="9153525" cy="400050"/>
          </a:xfrm>
        </p:grpSpPr>
        <p:sp>
          <p:nvSpPr>
            <p:cNvPr name="Freeform 5" id="5"/>
            <p:cNvSpPr/>
            <p:nvPr/>
          </p:nvSpPr>
          <p:spPr>
            <a:xfrm flipH="false" flipV="false" rot="0">
              <a:off x="0" y="0"/>
              <a:ext cx="9153525" cy="400050"/>
            </a:xfrm>
            <a:custGeom>
              <a:avLst/>
              <a:gdLst/>
              <a:ahLst/>
              <a:cxnLst/>
              <a:rect r="r" b="b" t="t" l="l"/>
              <a:pathLst>
                <a:path h="400050" w="9153525">
                  <a:moveTo>
                    <a:pt x="0" y="400050"/>
                  </a:moveTo>
                  <a:lnTo>
                    <a:pt x="9153525" y="400050"/>
                  </a:lnTo>
                  <a:lnTo>
                    <a:pt x="9153525" y="0"/>
                  </a:lnTo>
                  <a:lnTo>
                    <a:pt x="0" y="0"/>
                  </a:lnTo>
                  <a:lnTo>
                    <a:pt x="0" y="400050"/>
                  </a:lnTo>
                  <a:close/>
                </a:path>
              </a:pathLst>
            </a:custGeom>
            <a:solidFill>
              <a:srgbClr val="F7C934"/>
            </a:solidFill>
          </p:spPr>
        </p:sp>
      </p:grpSp>
      <p:sp>
        <p:nvSpPr>
          <p:cNvPr name="Freeform 6" id="6" descr="A picture containing text, sign  Description automatically generated"/>
          <p:cNvSpPr/>
          <p:nvPr/>
        </p:nvSpPr>
        <p:spPr>
          <a:xfrm flipH="false" flipV="false" rot="0">
            <a:off x="15005574" y="9475358"/>
            <a:ext cx="2776159" cy="591443"/>
          </a:xfrm>
          <a:custGeom>
            <a:avLst/>
            <a:gdLst/>
            <a:ahLst/>
            <a:cxnLst/>
            <a:rect r="r" b="b" t="t" l="l"/>
            <a:pathLst>
              <a:path h="591443" w="2776159">
                <a:moveTo>
                  <a:pt x="0" y="0"/>
                </a:moveTo>
                <a:lnTo>
                  <a:pt x="2776159" y="0"/>
                </a:lnTo>
                <a:lnTo>
                  <a:pt x="2776159" y="591442"/>
                </a:lnTo>
                <a:lnTo>
                  <a:pt x="0" y="591442"/>
                </a:lnTo>
                <a:lnTo>
                  <a:pt x="0" y="0"/>
                </a:lnTo>
                <a:close/>
              </a:path>
            </a:pathLst>
          </a:custGeom>
          <a:blipFill>
            <a:blip r:embed="rId5"/>
            <a:stretch>
              <a:fillRect l="0" t="-317" r="0" b="-317"/>
            </a:stretch>
          </a:blipFill>
        </p:spPr>
      </p:sp>
      <p:grpSp>
        <p:nvGrpSpPr>
          <p:cNvPr name="Group 7" id="7"/>
          <p:cNvGrpSpPr/>
          <p:nvPr/>
        </p:nvGrpSpPr>
        <p:grpSpPr>
          <a:xfrm rot="0">
            <a:off x="688000" y="4069684"/>
            <a:ext cx="4021652" cy="3423006"/>
            <a:chOff x="0" y="0"/>
            <a:chExt cx="1093629" cy="930836"/>
          </a:xfrm>
        </p:grpSpPr>
        <p:sp>
          <p:nvSpPr>
            <p:cNvPr name="Freeform 8" id="8"/>
            <p:cNvSpPr/>
            <p:nvPr/>
          </p:nvSpPr>
          <p:spPr>
            <a:xfrm flipH="false" flipV="false" rot="0">
              <a:off x="0" y="0"/>
              <a:ext cx="1093629" cy="930836"/>
            </a:xfrm>
            <a:custGeom>
              <a:avLst/>
              <a:gdLst/>
              <a:ahLst/>
              <a:cxnLst/>
              <a:rect r="r" b="b" t="t" l="l"/>
              <a:pathLst>
                <a:path h="930836" w="1093629">
                  <a:moveTo>
                    <a:pt x="115504" y="0"/>
                  </a:moveTo>
                  <a:lnTo>
                    <a:pt x="978125" y="0"/>
                  </a:lnTo>
                  <a:cubicBezTo>
                    <a:pt x="1041916" y="0"/>
                    <a:pt x="1093629" y="51713"/>
                    <a:pt x="1093629" y="115504"/>
                  </a:cubicBezTo>
                  <a:lnTo>
                    <a:pt x="1093629" y="815332"/>
                  </a:lnTo>
                  <a:cubicBezTo>
                    <a:pt x="1093629" y="879123"/>
                    <a:pt x="1041916" y="930836"/>
                    <a:pt x="978125" y="930836"/>
                  </a:cubicBezTo>
                  <a:lnTo>
                    <a:pt x="115504" y="930836"/>
                  </a:lnTo>
                  <a:cubicBezTo>
                    <a:pt x="51713" y="930836"/>
                    <a:pt x="0" y="879123"/>
                    <a:pt x="0" y="815332"/>
                  </a:cubicBezTo>
                  <a:lnTo>
                    <a:pt x="0" y="115504"/>
                  </a:lnTo>
                  <a:cubicBezTo>
                    <a:pt x="0" y="51713"/>
                    <a:pt x="51713" y="0"/>
                    <a:pt x="115504" y="0"/>
                  </a:cubicBezTo>
                  <a:close/>
                </a:path>
              </a:pathLst>
            </a:custGeom>
            <a:solidFill>
              <a:srgbClr val="EDEDED"/>
            </a:solidFill>
          </p:spPr>
        </p:sp>
        <p:sp>
          <p:nvSpPr>
            <p:cNvPr name="TextBox 9" id="9"/>
            <p:cNvSpPr txBox="true"/>
            <p:nvPr/>
          </p:nvSpPr>
          <p:spPr>
            <a:xfrm>
              <a:off x="0" y="-47625"/>
              <a:ext cx="1093629" cy="978461"/>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5040488" y="4069684"/>
            <a:ext cx="4021652" cy="3423006"/>
            <a:chOff x="0" y="0"/>
            <a:chExt cx="1093629" cy="930836"/>
          </a:xfrm>
        </p:grpSpPr>
        <p:sp>
          <p:nvSpPr>
            <p:cNvPr name="Freeform 11" id="11"/>
            <p:cNvSpPr/>
            <p:nvPr/>
          </p:nvSpPr>
          <p:spPr>
            <a:xfrm flipH="false" flipV="false" rot="0">
              <a:off x="0" y="0"/>
              <a:ext cx="1093629" cy="930836"/>
            </a:xfrm>
            <a:custGeom>
              <a:avLst/>
              <a:gdLst/>
              <a:ahLst/>
              <a:cxnLst/>
              <a:rect r="r" b="b" t="t" l="l"/>
              <a:pathLst>
                <a:path h="930836" w="1093629">
                  <a:moveTo>
                    <a:pt x="115504" y="0"/>
                  </a:moveTo>
                  <a:lnTo>
                    <a:pt x="978125" y="0"/>
                  </a:lnTo>
                  <a:cubicBezTo>
                    <a:pt x="1041916" y="0"/>
                    <a:pt x="1093629" y="51713"/>
                    <a:pt x="1093629" y="115504"/>
                  </a:cubicBezTo>
                  <a:lnTo>
                    <a:pt x="1093629" y="815332"/>
                  </a:lnTo>
                  <a:cubicBezTo>
                    <a:pt x="1093629" y="879123"/>
                    <a:pt x="1041916" y="930836"/>
                    <a:pt x="978125" y="930836"/>
                  </a:cubicBezTo>
                  <a:lnTo>
                    <a:pt x="115504" y="930836"/>
                  </a:lnTo>
                  <a:cubicBezTo>
                    <a:pt x="51713" y="930836"/>
                    <a:pt x="0" y="879123"/>
                    <a:pt x="0" y="815332"/>
                  </a:cubicBezTo>
                  <a:lnTo>
                    <a:pt x="0" y="115504"/>
                  </a:lnTo>
                  <a:cubicBezTo>
                    <a:pt x="0" y="51713"/>
                    <a:pt x="51713" y="0"/>
                    <a:pt x="115504" y="0"/>
                  </a:cubicBezTo>
                  <a:close/>
                </a:path>
              </a:pathLst>
            </a:custGeom>
            <a:solidFill>
              <a:srgbClr val="EDEDED"/>
            </a:solidFill>
          </p:spPr>
        </p:sp>
        <p:sp>
          <p:nvSpPr>
            <p:cNvPr name="TextBox 12" id="12"/>
            <p:cNvSpPr txBox="true"/>
            <p:nvPr/>
          </p:nvSpPr>
          <p:spPr>
            <a:xfrm>
              <a:off x="0" y="-47625"/>
              <a:ext cx="1093629" cy="978461"/>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0">
            <a:off x="9309047" y="4069684"/>
            <a:ext cx="4021652" cy="3423006"/>
            <a:chOff x="0" y="0"/>
            <a:chExt cx="1093629" cy="930836"/>
          </a:xfrm>
        </p:grpSpPr>
        <p:sp>
          <p:nvSpPr>
            <p:cNvPr name="Freeform 14" id="14"/>
            <p:cNvSpPr/>
            <p:nvPr/>
          </p:nvSpPr>
          <p:spPr>
            <a:xfrm flipH="false" flipV="false" rot="0">
              <a:off x="0" y="0"/>
              <a:ext cx="1093629" cy="930836"/>
            </a:xfrm>
            <a:custGeom>
              <a:avLst/>
              <a:gdLst/>
              <a:ahLst/>
              <a:cxnLst/>
              <a:rect r="r" b="b" t="t" l="l"/>
              <a:pathLst>
                <a:path h="930836" w="1093629">
                  <a:moveTo>
                    <a:pt x="115504" y="0"/>
                  </a:moveTo>
                  <a:lnTo>
                    <a:pt x="978125" y="0"/>
                  </a:lnTo>
                  <a:cubicBezTo>
                    <a:pt x="1041916" y="0"/>
                    <a:pt x="1093629" y="51713"/>
                    <a:pt x="1093629" y="115504"/>
                  </a:cubicBezTo>
                  <a:lnTo>
                    <a:pt x="1093629" y="815332"/>
                  </a:lnTo>
                  <a:cubicBezTo>
                    <a:pt x="1093629" y="879123"/>
                    <a:pt x="1041916" y="930836"/>
                    <a:pt x="978125" y="930836"/>
                  </a:cubicBezTo>
                  <a:lnTo>
                    <a:pt x="115504" y="930836"/>
                  </a:lnTo>
                  <a:cubicBezTo>
                    <a:pt x="51713" y="930836"/>
                    <a:pt x="0" y="879123"/>
                    <a:pt x="0" y="815332"/>
                  </a:cubicBezTo>
                  <a:lnTo>
                    <a:pt x="0" y="115504"/>
                  </a:lnTo>
                  <a:cubicBezTo>
                    <a:pt x="0" y="51713"/>
                    <a:pt x="51713" y="0"/>
                    <a:pt x="115504" y="0"/>
                  </a:cubicBezTo>
                  <a:close/>
                </a:path>
              </a:pathLst>
            </a:custGeom>
            <a:solidFill>
              <a:srgbClr val="EDEDED"/>
            </a:solidFill>
          </p:spPr>
        </p:sp>
        <p:sp>
          <p:nvSpPr>
            <p:cNvPr name="TextBox 15" id="15"/>
            <p:cNvSpPr txBox="true"/>
            <p:nvPr/>
          </p:nvSpPr>
          <p:spPr>
            <a:xfrm>
              <a:off x="0" y="-47625"/>
              <a:ext cx="1093629" cy="978461"/>
            </a:xfrm>
            <a:prstGeom prst="rect">
              <a:avLst/>
            </a:prstGeom>
          </p:spPr>
          <p:txBody>
            <a:bodyPr anchor="ctr" rtlCol="false" tIns="50800" lIns="50800" bIns="50800" rIns="50800"/>
            <a:lstStyle/>
            <a:p>
              <a:pPr algn="ctr">
                <a:lnSpc>
                  <a:spcPts val="2659"/>
                </a:lnSpc>
              </a:pPr>
            </a:p>
          </p:txBody>
        </p:sp>
      </p:grpSp>
      <p:grpSp>
        <p:nvGrpSpPr>
          <p:cNvPr name="Group 16" id="16"/>
          <p:cNvGrpSpPr/>
          <p:nvPr/>
        </p:nvGrpSpPr>
        <p:grpSpPr>
          <a:xfrm rot="0">
            <a:off x="13578349" y="4069684"/>
            <a:ext cx="4021652" cy="3423006"/>
            <a:chOff x="0" y="0"/>
            <a:chExt cx="1093629" cy="930836"/>
          </a:xfrm>
        </p:grpSpPr>
        <p:sp>
          <p:nvSpPr>
            <p:cNvPr name="Freeform 17" id="17"/>
            <p:cNvSpPr/>
            <p:nvPr/>
          </p:nvSpPr>
          <p:spPr>
            <a:xfrm flipH="false" flipV="false" rot="0">
              <a:off x="0" y="0"/>
              <a:ext cx="1093629" cy="930836"/>
            </a:xfrm>
            <a:custGeom>
              <a:avLst/>
              <a:gdLst/>
              <a:ahLst/>
              <a:cxnLst/>
              <a:rect r="r" b="b" t="t" l="l"/>
              <a:pathLst>
                <a:path h="930836" w="1093629">
                  <a:moveTo>
                    <a:pt x="115504" y="0"/>
                  </a:moveTo>
                  <a:lnTo>
                    <a:pt x="978125" y="0"/>
                  </a:lnTo>
                  <a:cubicBezTo>
                    <a:pt x="1041916" y="0"/>
                    <a:pt x="1093629" y="51713"/>
                    <a:pt x="1093629" y="115504"/>
                  </a:cubicBezTo>
                  <a:lnTo>
                    <a:pt x="1093629" y="815332"/>
                  </a:lnTo>
                  <a:cubicBezTo>
                    <a:pt x="1093629" y="879123"/>
                    <a:pt x="1041916" y="930836"/>
                    <a:pt x="978125" y="930836"/>
                  </a:cubicBezTo>
                  <a:lnTo>
                    <a:pt x="115504" y="930836"/>
                  </a:lnTo>
                  <a:cubicBezTo>
                    <a:pt x="51713" y="930836"/>
                    <a:pt x="0" y="879123"/>
                    <a:pt x="0" y="815332"/>
                  </a:cubicBezTo>
                  <a:lnTo>
                    <a:pt x="0" y="115504"/>
                  </a:lnTo>
                  <a:cubicBezTo>
                    <a:pt x="0" y="51713"/>
                    <a:pt x="51713" y="0"/>
                    <a:pt x="115504" y="0"/>
                  </a:cubicBezTo>
                  <a:close/>
                </a:path>
              </a:pathLst>
            </a:custGeom>
            <a:solidFill>
              <a:srgbClr val="EDEDED"/>
            </a:solidFill>
          </p:spPr>
        </p:sp>
        <p:sp>
          <p:nvSpPr>
            <p:cNvPr name="TextBox 18" id="18"/>
            <p:cNvSpPr txBox="true"/>
            <p:nvPr/>
          </p:nvSpPr>
          <p:spPr>
            <a:xfrm>
              <a:off x="0" y="-47625"/>
              <a:ext cx="1093629" cy="978461"/>
            </a:xfrm>
            <a:prstGeom prst="rect">
              <a:avLst/>
            </a:prstGeom>
          </p:spPr>
          <p:txBody>
            <a:bodyPr anchor="ctr" rtlCol="false" tIns="50800" lIns="50800" bIns="50800" rIns="50800"/>
            <a:lstStyle/>
            <a:p>
              <a:pPr algn="ctr">
                <a:lnSpc>
                  <a:spcPts val="2659"/>
                </a:lnSpc>
              </a:pPr>
            </a:p>
          </p:txBody>
        </p:sp>
      </p:grpSp>
      <p:sp>
        <p:nvSpPr>
          <p:cNvPr name="Freeform 19" id="19"/>
          <p:cNvSpPr/>
          <p:nvPr/>
        </p:nvSpPr>
        <p:spPr>
          <a:xfrm flipH="false" flipV="false" rot="0">
            <a:off x="14753743" y="4618210"/>
            <a:ext cx="1670863" cy="1365930"/>
          </a:xfrm>
          <a:custGeom>
            <a:avLst/>
            <a:gdLst/>
            <a:ahLst/>
            <a:cxnLst/>
            <a:rect r="r" b="b" t="t" l="l"/>
            <a:pathLst>
              <a:path h="1365930" w="1670863">
                <a:moveTo>
                  <a:pt x="0" y="0"/>
                </a:moveTo>
                <a:lnTo>
                  <a:pt x="1670863" y="0"/>
                </a:lnTo>
                <a:lnTo>
                  <a:pt x="1670863" y="1365930"/>
                </a:lnTo>
                <a:lnTo>
                  <a:pt x="0" y="136593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0" id="20"/>
          <p:cNvSpPr/>
          <p:nvPr/>
        </p:nvSpPr>
        <p:spPr>
          <a:xfrm flipH="false" flipV="false" rot="0">
            <a:off x="6180119" y="4672770"/>
            <a:ext cx="1706626" cy="1407967"/>
          </a:xfrm>
          <a:custGeom>
            <a:avLst/>
            <a:gdLst/>
            <a:ahLst/>
            <a:cxnLst/>
            <a:rect r="r" b="b" t="t" l="l"/>
            <a:pathLst>
              <a:path h="1407967" w="1706626">
                <a:moveTo>
                  <a:pt x="0" y="0"/>
                </a:moveTo>
                <a:lnTo>
                  <a:pt x="1706626" y="0"/>
                </a:lnTo>
                <a:lnTo>
                  <a:pt x="1706626" y="1407966"/>
                </a:lnTo>
                <a:lnTo>
                  <a:pt x="0" y="140796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1" id="21"/>
          <p:cNvSpPr/>
          <p:nvPr/>
        </p:nvSpPr>
        <p:spPr>
          <a:xfrm flipH="false" flipV="false" rot="0">
            <a:off x="1786241" y="4672770"/>
            <a:ext cx="1825169" cy="1420314"/>
          </a:xfrm>
          <a:custGeom>
            <a:avLst/>
            <a:gdLst/>
            <a:ahLst/>
            <a:cxnLst/>
            <a:rect r="r" b="b" t="t" l="l"/>
            <a:pathLst>
              <a:path h="1420314" w="1825169">
                <a:moveTo>
                  <a:pt x="0" y="0"/>
                </a:moveTo>
                <a:lnTo>
                  <a:pt x="1825169" y="0"/>
                </a:lnTo>
                <a:lnTo>
                  <a:pt x="1825169" y="1420313"/>
                </a:lnTo>
                <a:lnTo>
                  <a:pt x="0" y="142031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2" id="22"/>
          <p:cNvSpPr/>
          <p:nvPr/>
        </p:nvSpPr>
        <p:spPr>
          <a:xfrm flipH="false" flipV="false" rot="0">
            <a:off x="10638000" y="4729337"/>
            <a:ext cx="1363746" cy="1363746"/>
          </a:xfrm>
          <a:custGeom>
            <a:avLst/>
            <a:gdLst/>
            <a:ahLst/>
            <a:cxnLst/>
            <a:rect r="r" b="b" t="t" l="l"/>
            <a:pathLst>
              <a:path h="1363746" w="1363746">
                <a:moveTo>
                  <a:pt x="0" y="0"/>
                </a:moveTo>
                <a:lnTo>
                  <a:pt x="1363746" y="0"/>
                </a:lnTo>
                <a:lnTo>
                  <a:pt x="1363746" y="1363746"/>
                </a:lnTo>
                <a:lnTo>
                  <a:pt x="0" y="136374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23" id="23"/>
          <p:cNvSpPr txBox="true"/>
          <p:nvPr/>
        </p:nvSpPr>
        <p:spPr>
          <a:xfrm rot="0">
            <a:off x="763828" y="2004709"/>
            <a:ext cx="6363314" cy="1038188"/>
          </a:xfrm>
          <a:prstGeom prst="rect">
            <a:avLst/>
          </a:prstGeom>
        </p:spPr>
        <p:txBody>
          <a:bodyPr anchor="t" rtlCol="false" tIns="0" lIns="0" bIns="0" rIns="0">
            <a:spAutoFit/>
          </a:bodyPr>
          <a:lstStyle/>
          <a:p>
            <a:pPr algn="l">
              <a:lnSpc>
                <a:spcPts val="7200"/>
              </a:lnSpc>
            </a:pPr>
            <a:r>
              <a:rPr lang="en-US" sz="6000" b="true">
                <a:solidFill>
                  <a:srgbClr val="71CDA1"/>
                </a:solidFill>
                <a:latin typeface="Arial Bold"/>
                <a:ea typeface="Arial Bold"/>
                <a:cs typeface="Arial Bold"/>
                <a:sym typeface="Arial Bold"/>
              </a:rPr>
              <a:t>NOTEBOOK LM</a:t>
            </a:r>
          </a:p>
        </p:txBody>
      </p:sp>
      <p:sp>
        <p:nvSpPr>
          <p:cNvPr name="TextBox 24" id="24"/>
          <p:cNvSpPr txBox="true"/>
          <p:nvPr/>
        </p:nvSpPr>
        <p:spPr>
          <a:xfrm rot="0">
            <a:off x="878873" y="6376011"/>
            <a:ext cx="3639904" cy="687705"/>
          </a:xfrm>
          <a:prstGeom prst="rect">
            <a:avLst/>
          </a:prstGeom>
        </p:spPr>
        <p:txBody>
          <a:bodyPr anchor="t" rtlCol="false" tIns="0" lIns="0" bIns="0" rIns="0">
            <a:spAutoFit/>
          </a:bodyPr>
          <a:lstStyle/>
          <a:p>
            <a:pPr algn="ctr">
              <a:lnSpc>
                <a:spcPts val="2640"/>
              </a:lnSpc>
            </a:pPr>
            <a:r>
              <a:rPr lang="en-US" sz="2400">
                <a:solidFill>
                  <a:srgbClr val="2E2F2E"/>
                </a:solidFill>
                <a:latin typeface="Arimo"/>
                <a:ea typeface="Arimo"/>
                <a:cs typeface="Arimo"/>
                <a:sym typeface="Arimo"/>
              </a:rPr>
              <a:t>Upload and explore </a:t>
            </a:r>
          </a:p>
          <a:p>
            <a:pPr algn="ctr">
              <a:lnSpc>
                <a:spcPts val="2640"/>
              </a:lnSpc>
            </a:pPr>
            <a:r>
              <a:rPr lang="en-US" sz="2400">
                <a:solidFill>
                  <a:srgbClr val="2E2F2E"/>
                </a:solidFill>
                <a:latin typeface="Arimo"/>
                <a:ea typeface="Arimo"/>
                <a:cs typeface="Arimo"/>
                <a:sym typeface="Arimo"/>
              </a:rPr>
              <a:t>your sources</a:t>
            </a:r>
          </a:p>
        </p:txBody>
      </p:sp>
      <p:sp>
        <p:nvSpPr>
          <p:cNvPr name="TextBox 25" id="25"/>
          <p:cNvSpPr txBox="true"/>
          <p:nvPr/>
        </p:nvSpPr>
        <p:spPr>
          <a:xfrm rot="0">
            <a:off x="5231362" y="6376011"/>
            <a:ext cx="3639904" cy="687705"/>
          </a:xfrm>
          <a:prstGeom prst="rect">
            <a:avLst/>
          </a:prstGeom>
        </p:spPr>
        <p:txBody>
          <a:bodyPr anchor="t" rtlCol="false" tIns="0" lIns="0" bIns="0" rIns="0">
            <a:spAutoFit/>
          </a:bodyPr>
          <a:lstStyle/>
          <a:p>
            <a:pPr algn="ctr">
              <a:lnSpc>
                <a:spcPts val="2640"/>
              </a:lnSpc>
            </a:pPr>
            <a:r>
              <a:rPr lang="en-US" sz="2400">
                <a:solidFill>
                  <a:srgbClr val="2E2F2E"/>
                </a:solidFill>
                <a:latin typeface="Arimo"/>
                <a:ea typeface="Arimo"/>
                <a:cs typeface="Arimo"/>
                <a:sym typeface="Arimo"/>
              </a:rPr>
              <a:t>Engage directly with </a:t>
            </a:r>
          </a:p>
          <a:p>
            <a:pPr algn="ctr">
              <a:lnSpc>
                <a:spcPts val="2640"/>
              </a:lnSpc>
            </a:pPr>
            <a:r>
              <a:rPr lang="en-US" sz="2400">
                <a:solidFill>
                  <a:srgbClr val="2E2F2E"/>
                </a:solidFill>
                <a:latin typeface="Arimo"/>
                <a:ea typeface="Arimo"/>
                <a:cs typeface="Arimo"/>
                <a:sym typeface="Arimo"/>
              </a:rPr>
              <a:t>your materials</a:t>
            </a:r>
          </a:p>
        </p:txBody>
      </p:sp>
      <p:sp>
        <p:nvSpPr>
          <p:cNvPr name="TextBox 26" id="26"/>
          <p:cNvSpPr txBox="true"/>
          <p:nvPr/>
        </p:nvSpPr>
        <p:spPr>
          <a:xfrm rot="0">
            <a:off x="9500292" y="6376011"/>
            <a:ext cx="3639904" cy="687705"/>
          </a:xfrm>
          <a:prstGeom prst="rect">
            <a:avLst/>
          </a:prstGeom>
        </p:spPr>
        <p:txBody>
          <a:bodyPr anchor="t" rtlCol="false" tIns="0" lIns="0" bIns="0" rIns="0">
            <a:spAutoFit/>
          </a:bodyPr>
          <a:lstStyle/>
          <a:p>
            <a:pPr algn="ctr">
              <a:lnSpc>
                <a:spcPts val="2640"/>
              </a:lnSpc>
            </a:pPr>
            <a:r>
              <a:rPr lang="en-US" sz="2400">
                <a:solidFill>
                  <a:srgbClr val="2E2F2E"/>
                </a:solidFill>
                <a:latin typeface="Arimo"/>
                <a:ea typeface="Arimo"/>
                <a:cs typeface="Arimo"/>
                <a:sym typeface="Arimo"/>
              </a:rPr>
              <a:t>See the source, not just the answer</a:t>
            </a:r>
          </a:p>
        </p:txBody>
      </p:sp>
      <p:sp>
        <p:nvSpPr>
          <p:cNvPr name="TextBox 27" id="27"/>
          <p:cNvSpPr txBox="true"/>
          <p:nvPr/>
        </p:nvSpPr>
        <p:spPr>
          <a:xfrm rot="0">
            <a:off x="13769223" y="6280625"/>
            <a:ext cx="3639904" cy="1021080"/>
          </a:xfrm>
          <a:prstGeom prst="rect">
            <a:avLst/>
          </a:prstGeom>
        </p:spPr>
        <p:txBody>
          <a:bodyPr anchor="t" rtlCol="false" tIns="0" lIns="0" bIns="0" rIns="0">
            <a:spAutoFit/>
          </a:bodyPr>
          <a:lstStyle/>
          <a:p>
            <a:pPr algn="ctr">
              <a:lnSpc>
                <a:spcPts val="2640"/>
              </a:lnSpc>
            </a:pPr>
            <a:r>
              <a:rPr lang="en-US" sz="2400">
                <a:solidFill>
                  <a:srgbClr val="2E2F2E"/>
                </a:solidFill>
                <a:latin typeface="Arimo"/>
                <a:ea typeface="Arimo"/>
                <a:cs typeface="Arimo"/>
                <a:sym typeface="Arimo"/>
              </a:rPr>
              <a:t>Sources, queries, and responses are not used for training data</a:t>
            </a:r>
          </a:p>
        </p:txBody>
      </p:sp>
      <p:sp>
        <p:nvSpPr>
          <p:cNvPr name="Freeform 28" id="28"/>
          <p:cNvSpPr/>
          <p:nvPr/>
        </p:nvSpPr>
        <p:spPr>
          <a:xfrm flipH="false" flipV="false" rot="0">
            <a:off x="14098829" y="1284021"/>
            <a:ext cx="3160471" cy="1042956"/>
          </a:xfrm>
          <a:custGeom>
            <a:avLst/>
            <a:gdLst/>
            <a:ahLst/>
            <a:cxnLst/>
            <a:rect r="r" b="b" t="t" l="l"/>
            <a:pathLst>
              <a:path h="1042956" w="3160471">
                <a:moveTo>
                  <a:pt x="0" y="0"/>
                </a:moveTo>
                <a:lnTo>
                  <a:pt x="3160471" y="0"/>
                </a:lnTo>
                <a:lnTo>
                  <a:pt x="3160471" y="1042956"/>
                </a:lnTo>
                <a:lnTo>
                  <a:pt x="0" y="1042956"/>
                </a:lnTo>
                <a:lnTo>
                  <a:pt x="0" y="0"/>
                </a:lnTo>
                <a:close/>
              </a:path>
            </a:pathLst>
          </a:custGeom>
          <a:blipFill>
            <a:blip r:embed="rId14"/>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847551" y="0"/>
            <a:ext cx="5440449" cy="10287000"/>
          </a:xfrm>
          <a:custGeom>
            <a:avLst/>
            <a:gdLst/>
            <a:ahLst/>
            <a:cxnLst/>
            <a:rect r="r" b="b" t="t" l="l"/>
            <a:pathLst>
              <a:path h="10287000" w="5440449">
                <a:moveTo>
                  <a:pt x="0" y="0"/>
                </a:moveTo>
                <a:lnTo>
                  <a:pt x="5440449" y="0"/>
                </a:lnTo>
                <a:lnTo>
                  <a:pt x="5440449" y="10287000"/>
                </a:lnTo>
                <a:lnTo>
                  <a:pt x="0" y="10287000"/>
                </a:lnTo>
                <a:lnTo>
                  <a:pt x="0" y="0"/>
                </a:lnTo>
                <a:close/>
              </a:path>
            </a:pathLst>
          </a:custGeom>
          <a:blipFill>
            <a:blip r:embed="rId2"/>
            <a:stretch>
              <a:fillRect l="-2234" t="0" r="-2234" b="0"/>
            </a:stretch>
          </a:blipFill>
        </p:spPr>
      </p:sp>
      <p:sp>
        <p:nvSpPr>
          <p:cNvPr name="TextBox 3" id="3"/>
          <p:cNvSpPr txBox="true"/>
          <p:nvPr/>
        </p:nvSpPr>
        <p:spPr>
          <a:xfrm rot="0">
            <a:off x="577902" y="2154258"/>
            <a:ext cx="14431000" cy="1024890"/>
          </a:xfrm>
          <a:prstGeom prst="rect">
            <a:avLst/>
          </a:prstGeom>
        </p:spPr>
        <p:txBody>
          <a:bodyPr anchor="t" rtlCol="false" tIns="0" lIns="0" bIns="0" rIns="0">
            <a:spAutoFit/>
          </a:bodyPr>
          <a:lstStyle/>
          <a:p>
            <a:pPr algn="l">
              <a:lnSpc>
                <a:spcPts val="7559"/>
              </a:lnSpc>
            </a:pPr>
            <a:r>
              <a:rPr lang="en-US" sz="5400" b="true">
                <a:solidFill>
                  <a:srgbClr val="71CDA1"/>
                </a:solidFill>
                <a:latin typeface="Arial Bold"/>
                <a:ea typeface="Arial Bold"/>
                <a:cs typeface="Arial Bold"/>
                <a:sym typeface="Arial Bold"/>
              </a:rPr>
              <a:t>Use Case: StoryMaps Database</a:t>
            </a:r>
          </a:p>
        </p:txBody>
      </p:sp>
      <p:sp>
        <p:nvSpPr>
          <p:cNvPr name="TextBox 4" id="4"/>
          <p:cNvSpPr txBox="true"/>
          <p:nvPr/>
        </p:nvSpPr>
        <p:spPr>
          <a:xfrm rot="0">
            <a:off x="577902" y="3650928"/>
            <a:ext cx="10197936" cy="4266902"/>
          </a:xfrm>
          <a:prstGeom prst="rect">
            <a:avLst/>
          </a:prstGeom>
        </p:spPr>
        <p:txBody>
          <a:bodyPr anchor="t" rtlCol="false" tIns="0" lIns="0" bIns="0" rIns="0">
            <a:spAutoFit/>
          </a:bodyPr>
          <a:lstStyle/>
          <a:p>
            <a:pPr algn="l">
              <a:lnSpc>
                <a:spcPts val="4200"/>
              </a:lnSpc>
            </a:pPr>
            <a:r>
              <a:rPr lang="en-US" sz="3000">
                <a:solidFill>
                  <a:srgbClr val="000000"/>
                </a:solidFill>
                <a:latin typeface="Arimo"/>
                <a:ea typeface="Arimo"/>
                <a:cs typeface="Arimo"/>
                <a:sym typeface="Arimo"/>
              </a:rPr>
              <a:t>My role: Learn and deliver StoryMaps workshops</a:t>
            </a:r>
          </a:p>
          <a:p>
            <a:pPr algn="l">
              <a:lnSpc>
                <a:spcPts val="4200"/>
              </a:lnSpc>
            </a:pPr>
          </a:p>
          <a:p>
            <a:pPr algn="l">
              <a:lnSpc>
                <a:spcPts val="4200"/>
              </a:lnSpc>
            </a:pPr>
            <a:r>
              <a:rPr lang="en-US" sz="3000">
                <a:solidFill>
                  <a:srgbClr val="000000"/>
                </a:solidFill>
                <a:latin typeface="Arimo"/>
                <a:ea typeface="Arimo"/>
                <a:cs typeface="Arimo"/>
                <a:sym typeface="Arimo"/>
              </a:rPr>
              <a:t>35 resources identified (initially saved to browser bookmarks)</a:t>
            </a:r>
          </a:p>
          <a:p>
            <a:pPr algn="l">
              <a:lnSpc>
                <a:spcPts val="4200"/>
              </a:lnSpc>
            </a:pPr>
          </a:p>
          <a:p>
            <a:pPr algn="l">
              <a:lnSpc>
                <a:spcPts val="4200"/>
              </a:lnSpc>
            </a:pPr>
            <a:r>
              <a:rPr lang="en-US" sz="3000">
                <a:solidFill>
                  <a:srgbClr val="000000"/>
                </a:solidFill>
                <a:latin typeface="Arimo"/>
                <a:ea typeface="Arimo"/>
                <a:cs typeface="Arimo"/>
                <a:sym typeface="Arimo"/>
              </a:rPr>
              <a:t>Uploaded to Notebook LM</a:t>
            </a:r>
          </a:p>
          <a:p>
            <a:pPr algn="l">
              <a:lnSpc>
                <a:spcPts val="4200"/>
              </a:lnSpc>
            </a:pPr>
          </a:p>
          <a:p>
            <a:pPr algn="l">
              <a:lnSpc>
                <a:spcPts val="4200"/>
              </a:lnSpc>
            </a:pPr>
            <a:r>
              <a:rPr lang="en-US" sz="3000">
                <a:solidFill>
                  <a:srgbClr val="000000"/>
                </a:solidFill>
                <a:latin typeface="Arimo"/>
                <a:ea typeface="Arimo"/>
                <a:cs typeface="Arimo"/>
                <a:sym typeface="Arimo"/>
              </a:rPr>
              <a:t>Saved time and improved workshop quality</a:t>
            </a:r>
          </a:p>
        </p:txBody>
      </p:sp>
      <p:sp>
        <p:nvSpPr>
          <p:cNvPr name="Freeform 5" id="5" descr="A picture containing text, sign  Description automatically generated"/>
          <p:cNvSpPr/>
          <p:nvPr/>
        </p:nvSpPr>
        <p:spPr>
          <a:xfrm flipH="false" flipV="false" rot="0">
            <a:off x="15005574" y="9603113"/>
            <a:ext cx="2776159" cy="555324"/>
          </a:xfrm>
          <a:custGeom>
            <a:avLst/>
            <a:gdLst/>
            <a:ahLst/>
            <a:cxnLst/>
            <a:rect r="r" b="b" t="t" l="l"/>
            <a:pathLst>
              <a:path h="555324" w="2776159">
                <a:moveTo>
                  <a:pt x="0" y="0"/>
                </a:moveTo>
                <a:lnTo>
                  <a:pt x="2776159" y="0"/>
                </a:lnTo>
                <a:lnTo>
                  <a:pt x="2776159" y="555323"/>
                </a:lnTo>
                <a:lnTo>
                  <a:pt x="0" y="555323"/>
                </a:lnTo>
                <a:lnTo>
                  <a:pt x="0" y="0"/>
                </a:lnTo>
                <a:close/>
              </a:path>
            </a:pathLst>
          </a:custGeom>
          <a:blipFill>
            <a:blip r:embed="rId3"/>
            <a:stretch>
              <a:fillRect l="0" t="-338" r="0" b="-6842"/>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55986"/>
            <a:ext cx="4840941" cy="10342986"/>
            <a:chOff x="0" y="0"/>
            <a:chExt cx="4589929" cy="9806683"/>
          </a:xfrm>
        </p:grpSpPr>
        <p:sp>
          <p:nvSpPr>
            <p:cNvPr name="Freeform 3" id="3"/>
            <p:cNvSpPr/>
            <p:nvPr/>
          </p:nvSpPr>
          <p:spPr>
            <a:xfrm flipH="false" flipV="false" rot="0">
              <a:off x="0" y="0"/>
              <a:ext cx="4589907" cy="9806686"/>
            </a:xfrm>
            <a:custGeom>
              <a:avLst/>
              <a:gdLst/>
              <a:ahLst/>
              <a:cxnLst/>
              <a:rect r="r" b="b" t="t" l="l"/>
              <a:pathLst>
                <a:path h="9806686" w="4589907">
                  <a:moveTo>
                    <a:pt x="0" y="0"/>
                  </a:moveTo>
                  <a:lnTo>
                    <a:pt x="4589907" y="0"/>
                  </a:lnTo>
                  <a:lnTo>
                    <a:pt x="4589907" y="9806686"/>
                  </a:lnTo>
                  <a:lnTo>
                    <a:pt x="0" y="9806686"/>
                  </a:lnTo>
                  <a:close/>
                </a:path>
              </a:pathLst>
            </a:custGeom>
            <a:solidFill>
              <a:srgbClr val="004179"/>
            </a:solidFill>
          </p:spPr>
        </p:sp>
      </p:grpSp>
      <p:sp>
        <p:nvSpPr>
          <p:cNvPr name="Freeform 4" id="4"/>
          <p:cNvSpPr/>
          <p:nvPr/>
        </p:nvSpPr>
        <p:spPr>
          <a:xfrm flipH="false" flipV="false" rot="0">
            <a:off x="448511" y="4825339"/>
            <a:ext cx="3943918" cy="580337"/>
          </a:xfrm>
          <a:custGeom>
            <a:avLst/>
            <a:gdLst/>
            <a:ahLst/>
            <a:cxnLst/>
            <a:rect r="r" b="b" t="t" l="l"/>
            <a:pathLst>
              <a:path h="580337" w="3943918">
                <a:moveTo>
                  <a:pt x="0" y="0"/>
                </a:moveTo>
                <a:lnTo>
                  <a:pt x="3943919" y="0"/>
                </a:lnTo>
                <a:lnTo>
                  <a:pt x="3943919" y="580336"/>
                </a:lnTo>
                <a:lnTo>
                  <a:pt x="0" y="580336"/>
                </a:lnTo>
                <a:lnTo>
                  <a:pt x="0" y="0"/>
                </a:lnTo>
                <a:close/>
              </a:path>
            </a:pathLst>
          </a:custGeom>
          <a:blipFill>
            <a:blip r:embed="rId2"/>
            <a:stretch>
              <a:fillRect l="-450" t="0" r="-450" b="0"/>
            </a:stretch>
          </a:blipFill>
        </p:spPr>
      </p:sp>
      <p:sp>
        <p:nvSpPr>
          <p:cNvPr name="Freeform 5" id="5" descr="Shape  Description automatically generated"/>
          <p:cNvSpPr/>
          <p:nvPr/>
        </p:nvSpPr>
        <p:spPr>
          <a:xfrm flipH="false" flipV="false" rot="0">
            <a:off x="267794" y="7800776"/>
            <a:ext cx="4124635" cy="4124635"/>
          </a:xfrm>
          <a:custGeom>
            <a:avLst/>
            <a:gdLst/>
            <a:ahLst/>
            <a:cxnLst/>
            <a:rect r="r" b="b" t="t" l="l"/>
            <a:pathLst>
              <a:path h="4124635" w="4124635">
                <a:moveTo>
                  <a:pt x="0" y="0"/>
                </a:moveTo>
                <a:lnTo>
                  <a:pt x="4124636" y="0"/>
                </a:lnTo>
                <a:lnTo>
                  <a:pt x="4124636" y="4124635"/>
                </a:lnTo>
                <a:lnTo>
                  <a:pt x="0" y="4124635"/>
                </a:lnTo>
                <a:lnTo>
                  <a:pt x="0" y="0"/>
                </a:lnTo>
                <a:close/>
              </a:path>
            </a:pathLst>
          </a:custGeom>
          <a:blipFill>
            <a:blip r:embed="rId3"/>
            <a:stretch>
              <a:fillRect l="0" t="0" r="0" b="0"/>
            </a:stretch>
          </a:blipFill>
        </p:spPr>
      </p:sp>
      <p:grpSp>
        <p:nvGrpSpPr>
          <p:cNvPr name="Group 6" id="6"/>
          <p:cNvGrpSpPr/>
          <p:nvPr/>
        </p:nvGrpSpPr>
        <p:grpSpPr>
          <a:xfrm rot="0">
            <a:off x="7321773" y="2519438"/>
            <a:ext cx="8760479" cy="5071501"/>
            <a:chOff x="0" y="0"/>
            <a:chExt cx="11680639" cy="6762001"/>
          </a:xfrm>
        </p:grpSpPr>
        <p:pic>
          <p:nvPicPr>
            <p:cNvPr name="Picture 7" id="7"/>
            <p:cNvPicPr>
              <a:picLocks noChangeAspect="true"/>
            </p:cNvPicPr>
            <p:nvPr/>
          </p:nvPicPr>
          <p:blipFill>
            <a:blip r:embed="rId4"/>
            <a:srcRect l="3951" t="0" r="3951" b="0"/>
            <a:stretch>
              <a:fillRect/>
            </a:stretch>
          </p:blipFill>
          <p:spPr>
            <a:xfrm flipH="false" flipV="false">
              <a:off x="0" y="0"/>
              <a:ext cx="5687919" cy="6762001"/>
            </a:xfrm>
            <a:prstGeom prst="rect">
              <a:avLst/>
            </a:prstGeom>
          </p:spPr>
        </p:pic>
        <p:pic>
          <p:nvPicPr>
            <p:cNvPr name="Picture 8" id="8"/>
            <p:cNvPicPr>
              <a:picLocks noChangeAspect="true"/>
            </p:cNvPicPr>
            <p:nvPr/>
          </p:nvPicPr>
          <p:blipFill>
            <a:blip r:embed="rId5"/>
            <a:srcRect l="3951" t="0" r="3951" b="0"/>
            <a:stretch>
              <a:fillRect/>
            </a:stretch>
          </p:blipFill>
          <p:spPr>
            <a:xfrm flipH="false" flipV="false">
              <a:off x="5992719" y="0"/>
              <a:ext cx="5687919" cy="6762001"/>
            </a:xfrm>
            <a:prstGeom prst="rect">
              <a:avLst/>
            </a:prstGeom>
          </p:spPr>
        </p:pic>
      </p:grpSp>
      <p:sp>
        <p:nvSpPr>
          <p:cNvPr name="TextBox 9" id="9"/>
          <p:cNvSpPr txBox="true"/>
          <p:nvPr/>
        </p:nvSpPr>
        <p:spPr>
          <a:xfrm rot="0">
            <a:off x="7311558" y="881212"/>
            <a:ext cx="7292777" cy="1152525"/>
          </a:xfrm>
          <a:prstGeom prst="rect">
            <a:avLst/>
          </a:prstGeom>
        </p:spPr>
        <p:txBody>
          <a:bodyPr anchor="t" rtlCol="false" tIns="0" lIns="0" bIns="0" rIns="0">
            <a:spAutoFit/>
          </a:bodyPr>
          <a:lstStyle/>
          <a:p>
            <a:pPr algn="just">
              <a:lnSpc>
                <a:spcPts val="8400"/>
              </a:lnSpc>
            </a:pPr>
            <a:r>
              <a:rPr lang="en-US" sz="6000" b="true">
                <a:solidFill>
                  <a:srgbClr val="1B0066"/>
                </a:solidFill>
                <a:latin typeface="Arial Bold"/>
                <a:ea typeface="Arial Bold"/>
                <a:cs typeface="Arial Bold"/>
                <a:sym typeface="Arial Bold"/>
              </a:rPr>
              <a:t>Opening Remark</a:t>
            </a:r>
          </a:p>
        </p:txBody>
      </p:sp>
      <p:sp>
        <p:nvSpPr>
          <p:cNvPr name="TextBox 10" id="10"/>
          <p:cNvSpPr txBox="true"/>
          <p:nvPr/>
        </p:nvSpPr>
        <p:spPr>
          <a:xfrm rot="0">
            <a:off x="7311558" y="8556774"/>
            <a:ext cx="3713900" cy="701526"/>
          </a:xfrm>
          <a:prstGeom prst="rect">
            <a:avLst/>
          </a:prstGeom>
        </p:spPr>
        <p:txBody>
          <a:bodyPr anchor="t" rtlCol="false" tIns="0" lIns="0" bIns="0" rIns="0">
            <a:spAutoFit/>
          </a:bodyPr>
          <a:lstStyle/>
          <a:p>
            <a:pPr algn="l">
              <a:lnSpc>
                <a:spcPts val="2800"/>
              </a:lnSpc>
            </a:pPr>
            <a:r>
              <a:rPr lang="en-US" sz="2000">
                <a:solidFill>
                  <a:srgbClr val="000000"/>
                </a:solidFill>
                <a:latin typeface="Arimo"/>
                <a:ea typeface="Arimo"/>
                <a:cs typeface="Arimo"/>
                <a:sym typeface="Arimo"/>
              </a:rPr>
              <a:t>Vice President for Library and Information Technology Services</a:t>
            </a:r>
          </a:p>
        </p:txBody>
      </p:sp>
      <p:sp>
        <p:nvSpPr>
          <p:cNvPr name="TextBox 11" id="11"/>
          <p:cNvSpPr txBox="true"/>
          <p:nvPr/>
        </p:nvSpPr>
        <p:spPr>
          <a:xfrm rot="0">
            <a:off x="7311558" y="7999991"/>
            <a:ext cx="3308154" cy="533363"/>
          </a:xfrm>
          <a:prstGeom prst="rect">
            <a:avLst/>
          </a:prstGeom>
        </p:spPr>
        <p:txBody>
          <a:bodyPr anchor="t" rtlCol="false" tIns="0" lIns="0" bIns="0" rIns="0">
            <a:spAutoFit/>
          </a:bodyPr>
          <a:lstStyle/>
          <a:p>
            <a:pPr algn="l">
              <a:lnSpc>
                <a:spcPts val="4200"/>
              </a:lnSpc>
            </a:pPr>
            <a:r>
              <a:rPr lang="en-US" sz="3000" b="true">
                <a:solidFill>
                  <a:srgbClr val="000000"/>
                </a:solidFill>
                <a:latin typeface="Arimo Bold"/>
                <a:ea typeface="Arimo Bold"/>
                <a:cs typeface="Arimo Bold"/>
                <a:sym typeface="Arimo Bold"/>
              </a:rPr>
              <a:t>Kristen Eshleman</a:t>
            </a:r>
          </a:p>
        </p:txBody>
      </p:sp>
      <p:sp>
        <p:nvSpPr>
          <p:cNvPr name="TextBox 12" id="12"/>
          <p:cNvSpPr txBox="true"/>
          <p:nvPr/>
        </p:nvSpPr>
        <p:spPr>
          <a:xfrm rot="0">
            <a:off x="11846398" y="8556774"/>
            <a:ext cx="3669966" cy="701526"/>
          </a:xfrm>
          <a:prstGeom prst="rect">
            <a:avLst/>
          </a:prstGeom>
        </p:spPr>
        <p:txBody>
          <a:bodyPr anchor="t" rtlCol="false" tIns="0" lIns="0" bIns="0" rIns="0">
            <a:spAutoFit/>
          </a:bodyPr>
          <a:lstStyle/>
          <a:p>
            <a:pPr algn="l">
              <a:lnSpc>
                <a:spcPts val="2800"/>
              </a:lnSpc>
            </a:pPr>
            <a:r>
              <a:rPr lang="en-US" sz="2000">
                <a:solidFill>
                  <a:srgbClr val="000000"/>
                </a:solidFill>
                <a:latin typeface="Arimo"/>
                <a:ea typeface="Arimo"/>
                <a:cs typeface="Arimo"/>
                <a:sym typeface="Arimo"/>
              </a:rPr>
              <a:t>Associate Vice President and Chief Data and Analytics Officer</a:t>
            </a:r>
          </a:p>
        </p:txBody>
      </p:sp>
      <p:sp>
        <p:nvSpPr>
          <p:cNvPr name="TextBox 13" id="13"/>
          <p:cNvSpPr txBox="true"/>
          <p:nvPr/>
        </p:nvSpPr>
        <p:spPr>
          <a:xfrm rot="0">
            <a:off x="11846398" y="7984320"/>
            <a:ext cx="3251896" cy="533363"/>
          </a:xfrm>
          <a:prstGeom prst="rect">
            <a:avLst/>
          </a:prstGeom>
        </p:spPr>
        <p:txBody>
          <a:bodyPr anchor="t" rtlCol="false" tIns="0" lIns="0" bIns="0" rIns="0">
            <a:spAutoFit/>
          </a:bodyPr>
          <a:lstStyle/>
          <a:p>
            <a:pPr algn="l">
              <a:lnSpc>
                <a:spcPts val="4200"/>
              </a:lnSpc>
            </a:pPr>
            <a:r>
              <a:rPr lang="en-US" sz="3000" b="true">
                <a:solidFill>
                  <a:srgbClr val="000000"/>
                </a:solidFill>
                <a:latin typeface="Arimo Bold"/>
                <a:ea typeface="Arimo Bold"/>
                <a:cs typeface="Arimo Bold"/>
                <a:sym typeface="Arimo Bold"/>
              </a:rPr>
              <a:t>David Andres ’04</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flipH="false" flipV="false" rot="0">
            <a:off x="1028700" y="1028700"/>
            <a:ext cx="16230600" cy="7675721"/>
          </a:xfrm>
          <a:prstGeom prst="rect">
            <a:avLst/>
          </a:prstGeom>
        </p:spPr>
      </p:pic>
      <p:sp>
        <p:nvSpPr>
          <p:cNvPr name="Freeform 3" id="3" descr="A picture containing text, sign  Description automatically generated"/>
          <p:cNvSpPr/>
          <p:nvPr/>
        </p:nvSpPr>
        <p:spPr>
          <a:xfrm flipH="false" flipV="false" rot="0">
            <a:off x="15005574" y="9603113"/>
            <a:ext cx="2776159" cy="591443"/>
          </a:xfrm>
          <a:custGeom>
            <a:avLst/>
            <a:gdLst/>
            <a:ahLst/>
            <a:cxnLst/>
            <a:rect r="r" b="b" t="t" l="l"/>
            <a:pathLst>
              <a:path h="591443" w="2776159">
                <a:moveTo>
                  <a:pt x="0" y="0"/>
                </a:moveTo>
                <a:lnTo>
                  <a:pt x="2776159" y="0"/>
                </a:lnTo>
                <a:lnTo>
                  <a:pt x="2776159" y="591442"/>
                </a:lnTo>
                <a:lnTo>
                  <a:pt x="0" y="591442"/>
                </a:lnTo>
                <a:lnTo>
                  <a:pt x="0" y="0"/>
                </a:lnTo>
                <a:close/>
              </a:path>
            </a:pathLst>
          </a:custGeom>
          <a:blipFill>
            <a:blip r:embed="rId5"/>
            <a:stretch>
              <a:fillRect l="0" t="-317" r="0" b="-317"/>
            </a:stretch>
          </a:blipFill>
        </p:spPr>
      </p:sp>
      <p:sp>
        <p:nvSpPr>
          <p:cNvPr name="TextBox 4" id="4"/>
          <p:cNvSpPr txBox="true"/>
          <p:nvPr/>
        </p:nvSpPr>
        <p:spPr>
          <a:xfrm rot="0">
            <a:off x="1028700" y="8801360"/>
            <a:ext cx="14431000" cy="580988"/>
          </a:xfrm>
          <a:prstGeom prst="rect">
            <a:avLst/>
          </a:prstGeom>
        </p:spPr>
        <p:txBody>
          <a:bodyPr anchor="t" rtlCol="false" tIns="0" lIns="0" bIns="0" rIns="0">
            <a:spAutoFit/>
          </a:bodyPr>
          <a:lstStyle/>
          <a:p>
            <a:pPr algn="l">
              <a:lnSpc>
                <a:spcPts val="4200"/>
              </a:lnSpc>
            </a:pPr>
            <a:r>
              <a:rPr lang="en-US" sz="3000" b="true">
                <a:solidFill>
                  <a:srgbClr val="71CDA1"/>
                </a:solidFill>
                <a:latin typeface="Arial Bold"/>
                <a:ea typeface="Arial Bold"/>
                <a:cs typeface="Arial Bold"/>
                <a:sym typeface="Arial Bold"/>
              </a:rPr>
              <a:t>Demo: NotebookLM</a:t>
            </a:r>
          </a:p>
        </p:txBody>
      </p:sp>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44509" y="-130897"/>
            <a:ext cx="18732509" cy="10417897"/>
            <a:chOff x="0" y="0"/>
            <a:chExt cx="24976678" cy="13890529"/>
          </a:xfrm>
        </p:grpSpPr>
        <p:sp>
          <p:nvSpPr>
            <p:cNvPr name="Freeform 3" id="3"/>
            <p:cNvSpPr/>
            <p:nvPr/>
          </p:nvSpPr>
          <p:spPr>
            <a:xfrm flipH="false" flipV="false" rot="0">
              <a:off x="0" y="684690"/>
              <a:ext cx="24976678" cy="624417"/>
            </a:xfrm>
            <a:custGeom>
              <a:avLst/>
              <a:gdLst/>
              <a:ahLst/>
              <a:cxnLst/>
              <a:rect r="r" b="b" t="t" l="l"/>
              <a:pathLst>
                <a:path h="624417" w="24976678">
                  <a:moveTo>
                    <a:pt x="0" y="0"/>
                  </a:moveTo>
                  <a:lnTo>
                    <a:pt x="24976678" y="0"/>
                  </a:lnTo>
                  <a:lnTo>
                    <a:pt x="24976678" y="624417"/>
                  </a:lnTo>
                  <a:lnTo>
                    <a:pt x="0" y="62441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a:grpSpLocks noChangeAspect="true"/>
            </p:cNvGrpSpPr>
            <p:nvPr/>
          </p:nvGrpSpPr>
          <p:grpSpPr>
            <a:xfrm rot="0">
              <a:off x="592678" y="0"/>
              <a:ext cx="24384000" cy="1065690"/>
              <a:chOff x="0" y="0"/>
              <a:chExt cx="9153525" cy="400050"/>
            </a:xfrm>
          </p:grpSpPr>
          <p:sp>
            <p:nvSpPr>
              <p:cNvPr name="Freeform 5" id="5"/>
              <p:cNvSpPr/>
              <p:nvPr/>
            </p:nvSpPr>
            <p:spPr>
              <a:xfrm flipH="false" flipV="false" rot="0">
                <a:off x="0" y="0"/>
                <a:ext cx="9153525" cy="400050"/>
              </a:xfrm>
              <a:custGeom>
                <a:avLst/>
                <a:gdLst/>
                <a:ahLst/>
                <a:cxnLst/>
                <a:rect r="r" b="b" t="t" l="l"/>
                <a:pathLst>
                  <a:path h="400050" w="9153525">
                    <a:moveTo>
                      <a:pt x="0" y="400050"/>
                    </a:moveTo>
                    <a:lnTo>
                      <a:pt x="9153525" y="400050"/>
                    </a:lnTo>
                    <a:lnTo>
                      <a:pt x="9153525" y="0"/>
                    </a:lnTo>
                    <a:lnTo>
                      <a:pt x="0" y="0"/>
                    </a:lnTo>
                    <a:lnTo>
                      <a:pt x="0" y="400050"/>
                    </a:lnTo>
                    <a:close/>
                  </a:path>
                </a:pathLst>
              </a:custGeom>
              <a:solidFill>
                <a:srgbClr val="F7C934"/>
              </a:solidFill>
            </p:spPr>
          </p:sp>
        </p:grpSp>
        <p:sp>
          <p:nvSpPr>
            <p:cNvPr name="Freeform 6" id="6"/>
            <p:cNvSpPr/>
            <p:nvPr/>
          </p:nvSpPr>
          <p:spPr>
            <a:xfrm flipH="false" flipV="false" rot="0">
              <a:off x="781258" y="12514740"/>
              <a:ext cx="15963900" cy="1375789"/>
            </a:xfrm>
            <a:custGeom>
              <a:avLst/>
              <a:gdLst/>
              <a:ahLst/>
              <a:cxnLst/>
              <a:rect r="r" b="b" t="t" l="l"/>
              <a:pathLst>
                <a:path h="1375789" w="15963900">
                  <a:moveTo>
                    <a:pt x="0" y="0"/>
                  </a:moveTo>
                  <a:lnTo>
                    <a:pt x="15963900" y="0"/>
                  </a:lnTo>
                  <a:lnTo>
                    <a:pt x="15963900" y="1375789"/>
                  </a:lnTo>
                  <a:lnTo>
                    <a:pt x="0" y="1375789"/>
                  </a:lnTo>
                  <a:lnTo>
                    <a:pt x="0" y="0"/>
                  </a:lnTo>
                  <a:close/>
                </a:path>
              </a:pathLst>
            </a:custGeom>
            <a:blipFill>
              <a:blip r:embed="rId4"/>
              <a:stretch>
                <a:fillRect l="0" t="0" r="0" b="0"/>
              </a:stretch>
            </a:blipFill>
          </p:spPr>
        </p:sp>
        <p:sp>
          <p:nvSpPr>
            <p:cNvPr name="Freeform 7" id="7" descr="A picture containing text, sign  Description automatically generated"/>
            <p:cNvSpPr/>
            <p:nvPr/>
          </p:nvSpPr>
          <p:spPr>
            <a:xfrm flipH="false" flipV="false" rot="0">
              <a:off x="20600111" y="12804150"/>
              <a:ext cx="3701545" cy="788590"/>
            </a:xfrm>
            <a:custGeom>
              <a:avLst/>
              <a:gdLst/>
              <a:ahLst/>
              <a:cxnLst/>
              <a:rect r="r" b="b" t="t" l="l"/>
              <a:pathLst>
                <a:path h="788590" w="3701545">
                  <a:moveTo>
                    <a:pt x="0" y="0"/>
                  </a:moveTo>
                  <a:lnTo>
                    <a:pt x="3701545" y="0"/>
                  </a:lnTo>
                  <a:lnTo>
                    <a:pt x="3701545" y="788590"/>
                  </a:lnTo>
                  <a:lnTo>
                    <a:pt x="0" y="788590"/>
                  </a:lnTo>
                  <a:lnTo>
                    <a:pt x="0" y="0"/>
                  </a:lnTo>
                  <a:close/>
                </a:path>
              </a:pathLst>
            </a:custGeom>
            <a:blipFill>
              <a:blip r:embed="rId5"/>
              <a:stretch>
                <a:fillRect l="0" t="-317" r="0" b="-317"/>
              </a:stretch>
            </a:blipFill>
          </p:spPr>
        </p:sp>
      </p:grpSp>
      <p:sp>
        <p:nvSpPr>
          <p:cNvPr name="TextBox 8" id="8"/>
          <p:cNvSpPr txBox="true"/>
          <p:nvPr/>
        </p:nvSpPr>
        <p:spPr>
          <a:xfrm rot="0">
            <a:off x="1028700" y="1573746"/>
            <a:ext cx="16013017" cy="752550"/>
          </a:xfrm>
          <a:prstGeom prst="rect">
            <a:avLst/>
          </a:prstGeom>
        </p:spPr>
        <p:txBody>
          <a:bodyPr anchor="t" rtlCol="false" tIns="0" lIns="0" bIns="0" rIns="0">
            <a:spAutoFit/>
          </a:bodyPr>
          <a:lstStyle/>
          <a:p>
            <a:pPr algn="just">
              <a:lnSpc>
                <a:spcPts val="6299"/>
              </a:lnSpc>
            </a:pPr>
            <a:r>
              <a:rPr lang="en-US" sz="4499" b="true">
                <a:solidFill>
                  <a:srgbClr val="71CDA1"/>
                </a:solidFill>
                <a:latin typeface="Open Sans 1 Bold"/>
                <a:ea typeface="Open Sans 1 Bold"/>
                <a:cs typeface="Open Sans 1 Bold"/>
                <a:sym typeface="Open Sans 1 Bold"/>
              </a:rPr>
              <a:t>Use AI to Support Students Study and Practice Habits</a:t>
            </a:r>
          </a:p>
        </p:txBody>
      </p:sp>
      <p:sp>
        <p:nvSpPr>
          <p:cNvPr name="TextBox 9" id="9"/>
          <p:cNvSpPr txBox="true"/>
          <p:nvPr/>
        </p:nvSpPr>
        <p:spPr>
          <a:xfrm rot="0">
            <a:off x="1028700" y="3243809"/>
            <a:ext cx="13960539" cy="5395334"/>
          </a:xfrm>
          <a:prstGeom prst="rect">
            <a:avLst/>
          </a:prstGeom>
        </p:spPr>
        <p:txBody>
          <a:bodyPr anchor="t" rtlCol="false" tIns="0" lIns="0" bIns="0" rIns="0">
            <a:spAutoFit/>
          </a:bodyPr>
          <a:lstStyle/>
          <a:p>
            <a:pPr algn="just" marL="647702" indent="-323851" lvl="1">
              <a:lnSpc>
                <a:spcPts val="4200"/>
              </a:lnSpc>
              <a:buFont typeface="Arial"/>
              <a:buChar char="•"/>
            </a:pPr>
            <a:r>
              <a:rPr lang="en-US" sz="3000">
                <a:solidFill>
                  <a:srgbClr val="000000"/>
                </a:solidFill>
                <a:latin typeface="Arimo"/>
                <a:ea typeface="Arimo"/>
                <a:cs typeface="Arimo"/>
                <a:sym typeface="Arimo"/>
              </a:rPr>
              <a:t>Custom Study Guides:</a:t>
            </a:r>
          </a:p>
          <a:p>
            <a:pPr algn="just" marL="1295403" indent="-431801" lvl="2">
              <a:lnSpc>
                <a:spcPts val="4200"/>
              </a:lnSpc>
              <a:buFont typeface="Arial"/>
              <a:buChar char="⚬"/>
            </a:pPr>
            <a:r>
              <a:rPr lang="en-US" sz="3000">
                <a:solidFill>
                  <a:srgbClr val="000000"/>
                </a:solidFill>
                <a:latin typeface="Arimo"/>
                <a:ea typeface="Arimo"/>
                <a:cs typeface="Arimo"/>
                <a:sym typeface="Arimo"/>
              </a:rPr>
              <a:t>S</a:t>
            </a:r>
            <a:r>
              <a:rPr lang="en-US" sz="3000">
                <a:solidFill>
                  <a:srgbClr val="000000"/>
                </a:solidFill>
                <a:latin typeface="Arimo"/>
                <a:ea typeface="Arimo"/>
                <a:cs typeface="Arimo"/>
                <a:sym typeface="Arimo"/>
              </a:rPr>
              <a:t>ummarize lecture notes or textbooks</a:t>
            </a:r>
          </a:p>
          <a:p>
            <a:pPr algn="just">
              <a:lnSpc>
                <a:spcPts val="4200"/>
              </a:lnSpc>
            </a:pPr>
            <a:r>
              <a:rPr lang="en-US" sz="3000">
                <a:solidFill>
                  <a:srgbClr val="000000"/>
                </a:solidFill>
                <a:latin typeface="Arimo"/>
                <a:ea typeface="Arimo"/>
                <a:cs typeface="Arimo"/>
                <a:sym typeface="Arimo"/>
              </a:rPr>
              <a:t>                 Ex. </a:t>
            </a:r>
            <a:r>
              <a:rPr lang="en-US" sz="3000">
                <a:solidFill>
                  <a:srgbClr val="000000"/>
                </a:solidFill>
                <a:latin typeface="Arimo"/>
                <a:ea typeface="Arimo"/>
                <a:cs typeface="Arimo"/>
                <a:sym typeface="Arimo"/>
              </a:rPr>
              <a:t>Use </a:t>
            </a:r>
            <a:r>
              <a:rPr lang="en-US" sz="3000" b="true">
                <a:solidFill>
                  <a:srgbClr val="000000"/>
                </a:solidFill>
                <a:latin typeface="Arimo Bold"/>
                <a:ea typeface="Arimo Bold"/>
                <a:cs typeface="Arimo Bold"/>
                <a:sym typeface="Arimo Bold"/>
              </a:rPr>
              <a:t>NotebookLM</a:t>
            </a:r>
            <a:r>
              <a:rPr lang="en-US" sz="3000">
                <a:solidFill>
                  <a:srgbClr val="000000"/>
                </a:solidFill>
                <a:latin typeface="Arimo"/>
                <a:ea typeface="Arimo"/>
                <a:cs typeface="Arimo"/>
                <a:sym typeface="Arimo"/>
              </a:rPr>
              <a:t> to create a bulleted summary </a:t>
            </a:r>
          </a:p>
          <a:p>
            <a:pPr algn="just" marL="647702" indent="-323851" lvl="1">
              <a:lnSpc>
                <a:spcPts val="4200"/>
              </a:lnSpc>
              <a:buFont typeface="Arial"/>
              <a:buChar char="•"/>
            </a:pPr>
            <a:r>
              <a:rPr lang="en-US" sz="3000">
                <a:solidFill>
                  <a:srgbClr val="000000"/>
                </a:solidFill>
                <a:latin typeface="Arimo"/>
                <a:ea typeface="Arimo"/>
                <a:cs typeface="Arimo"/>
                <a:sym typeface="Arimo"/>
              </a:rPr>
              <a:t>Practice Problems and Interactive Study Tools:</a:t>
            </a:r>
          </a:p>
          <a:p>
            <a:pPr algn="just" marL="1295403" indent="-431801" lvl="2">
              <a:lnSpc>
                <a:spcPts val="4200"/>
              </a:lnSpc>
              <a:buFont typeface="Arial"/>
              <a:buChar char="⚬"/>
            </a:pPr>
            <a:r>
              <a:rPr lang="en-US" sz="3000">
                <a:solidFill>
                  <a:srgbClr val="000000"/>
                </a:solidFill>
                <a:latin typeface="Arimo"/>
                <a:ea typeface="Arimo"/>
                <a:cs typeface="Arimo"/>
                <a:sym typeface="Arimo"/>
              </a:rPr>
              <a:t>G</a:t>
            </a:r>
            <a:r>
              <a:rPr lang="en-US" sz="3000">
                <a:solidFill>
                  <a:srgbClr val="000000"/>
                </a:solidFill>
                <a:latin typeface="Arimo"/>
                <a:ea typeface="Arimo"/>
                <a:cs typeface="Arimo"/>
                <a:sym typeface="Arimo"/>
              </a:rPr>
              <a:t>enerate example problems with solutions at various difficulty levels.</a:t>
            </a:r>
          </a:p>
          <a:p>
            <a:pPr algn="just">
              <a:lnSpc>
                <a:spcPts val="4200"/>
              </a:lnSpc>
            </a:pPr>
            <a:r>
              <a:rPr lang="en-US" sz="3000">
                <a:solidFill>
                  <a:srgbClr val="000000"/>
                </a:solidFill>
                <a:latin typeface="Arimo"/>
                <a:ea typeface="Arimo"/>
                <a:cs typeface="Arimo"/>
                <a:sym typeface="Arimo"/>
              </a:rPr>
              <a:t>                </a:t>
            </a:r>
            <a:r>
              <a:rPr lang="en-US" sz="3000">
                <a:solidFill>
                  <a:srgbClr val="000000"/>
                </a:solidFill>
                <a:latin typeface="Arimo"/>
                <a:ea typeface="Arimo"/>
                <a:cs typeface="Arimo"/>
                <a:sym typeface="Arimo"/>
              </a:rPr>
              <a:t>Ex. </a:t>
            </a:r>
            <a:r>
              <a:rPr lang="en-US" sz="3000" b="true">
                <a:solidFill>
                  <a:srgbClr val="000000"/>
                </a:solidFill>
                <a:latin typeface="Arimo Bold"/>
                <a:ea typeface="Arimo Bold"/>
                <a:cs typeface="Arimo Bold"/>
                <a:sym typeface="Arimo Bold"/>
              </a:rPr>
              <a:t>Quizlet </a:t>
            </a:r>
            <a:r>
              <a:rPr lang="en-US" sz="3000">
                <a:solidFill>
                  <a:srgbClr val="000000"/>
                </a:solidFill>
                <a:latin typeface="Arimo"/>
                <a:ea typeface="Arimo"/>
                <a:cs typeface="Arimo"/>
                <a:sym typeface="Arimo"/>
              </a:rPr>
              <a:t>for flashcards, practice tests, or study guide</a:t>
            </a:r>
          </a:p>
          <a:p>
            <a:pPr algn="just" marL="647702" indent="-323851" lvl="1">
              <a:lnSpc>
                <a:spcPts val="4200"/>
              </a:lnSpc>
              <a:buFont typeface="Arial"/>
              <a:buChar char="•"/>
            </a:pPr>
            <a:r>
              <a:rPr lang="en-US" sz="3000">
                <a:solidFill>
                  <a:srgbClr val="000000"/>
                </a:solidFill>
                <a:latin typeface="Arimo"/>
                <a:ea typeface="Arimo"/>
                <a:cs typeface="Arimo"/>
                <a:sym typeface="Arimo"/>
              </a:rPr>
              <a:t>Immediate Feedback:</a:t>
            </a:r>
          </a:p>
          <a:p>
            <a:pPr algn="just" marL="1295403" indent="-431801" lvl="2">
              <a:lnSpc>
                <a:spcPts val="4200"/>
              </a:lnSpc>
              <a:buFont typeface="Arial"/>
              <a:buChar char="⚬"/>
            </a:pPr>
            <a:r>
              <a:rPr lang="en-US" sz="3000">
                <a:solidFill>
                  <a:srgbClr val="000000"/>
                </a:solidFill>
                <a:latin typeface="Arimo"/>
                <a:ea typeface="Arimo"/>
                <a:cs typeface="Arimo"/>
                <a:sym typeface="Arimo"/>
              </a:rPr>
              <a:t>E</a:t>
            </a:r>
            <a:r>
              <a:rPr lang="en-US" sz="3000">
                <a:solidFill>
                  <a:srgbClr val="000000"/>
                </a:solidFill>
                <a:latin typeface="Arimo"/>
                <a:ea typeface="Arimo"/>
                <a:cs typeface="Arimo"/>
                <a:sym typeface="Arimo"/>
              </a:rPr>
              <a:t>xplaining mistakes or provided hints.</a:t>
            </a:r>
          </a:p>
          <a:p>
            <a:pPr algn="just">
              <a:lnSpc>
                <a:spcPts val="4200"/>
              </a:lnSpc>
            </a:pPr>
            <a:r>
              <a:rPr lang="en-US" sz="3000">
                <a:solidFill>
                  <a:srgbClr val="000000"/>
                </a:solidFill>
                <a:latin typeface="Arimo"/>
                <a:ea typeface="Arimo"/>
                <a:cs typeface="Arimo"/>
                <a:sym typeface="Arimo"/>
              </a:rPr>
              <a:t>          </a:t>
            </a:r>
            <a:r>
              <a:rPr lang="en-US" sz="3000">
                <a:solidFill>
                  <a:srgbClr val="000000"/>
                </a:solidFill>
                <a:latin typeface="Arimo"/>
                <a:ea typeface="Arimo"/>
                <a:cs typeface="Arimo"/>
                <a:sym typeface="Arimo"/>
              </a:rPr>
              <a:t>Ex. Use </a:t>
            </a:r>
            <a:r>
              <a:rPr lang="en-US" b="true" sz="3000">
                <a:solidFill>
                  <a:srgbClr val="000000"/>
                </a:solidFill>
                <a:latin typeface="Arimo Bold"/>
                <a:ea typeface="Arimo Bold"/>
                <a:cs typeface="Arimo Bold"/>
                <a:sym typeface="Arimo Bold"/>
              </a:rPr>
              <a:t>ChatGPT </a:t>
            </a:r>
            <a:r>
              <a:rPr lang="en-US" sz="3000">
                <a:solidFill>
                  <a:srgbClr val="000000"/>
                </a:solidFill>
                <a:latin typeface="Arimo"/>
                <a:ea typeface="Arimo"/>
                <a:cs typeface="Arimo"/>
                <a:sym typeface="Arimo"/>
              </a:rPr>
              <a:t> to get ”unstuck” and build comprehension</a:t>
            </a:r>
          </a:p>
          <a:p>
            <a:pPr algn="just">
              <a:lnSpc>
                <a:spcPts val="4759"/>
              </a:lnSpc>
            </a:pPr>
          </a:p>
        </p:txBody>
      </p:sp>
      <p:sp>
        <p:nvSpPr>
          <p:cNvPr name="TextBox 10" id="10"/>
          <p:cNvSpPr txBox="true"/>
          <p:nvPr/>
        </p:nvSpPr>
        <p:spPr>
          <a:xfrm rot="0">
            <a:off x="1028700" y="2392006"/>
            <a:ext cx="11602083" cy="580988"/>
          </a:xfrm>
          <a:prstGeom prst="rect">
            <a:avLst/>
          </a:prstGeom>
        </p:spPr>
        <p:txBody>
          <a:bodyPr anchor="t" rtlCol="false" tIns="0" lIns="0" bIns="0" rIns="0">
            <a:spAutoFit/>
          </a:bodyPr>
          <a:lstStyle/>
          <a:p>
            <a:pPr algn="l">
              <a:lnSpc>
                <a:spcPts val="4200"/>
              </a:lnSpc>
              <a:spcBef>
                <a:spcPct val="0"/>
              </a:spcBef>
            </a:pPr>
            <a:r>
              <a:rPr lang="en-US" b="true" sz="3000">
                <a:solidFill>
                  <a:srgbClr val="000000"/>
                </a:solidFill>
                <a:latin typeface="Arial Bold"/>
                <a:ea typeface="Arial Bold"/>
                <a:cs typeface="Arial Bold"/>
                <a:sym typeface="Arial Bold"/>
              </a:rPr>
              <a:t>Empower and demonstrate to students how to use AI ethically : </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44509" y="-130897"/>
            <a:ext cx="18732509" cy="10417897"/>
            <a:chOff x="0" y="0"/>
            <a:chExt cx="24976678" cy="13890529"/>
          </a:xfrm>
        </p:grpSpPr>
        <p:sp>
          <p:nvSpPr>
            <p:cNvPr name="Freeform 3" id="3"/>
            <p:cNvSpPr/>
            <p:nvPr/>
          </p:nvSpPr>
          <p:spPr>
            <a:xfrm flipH="false" flipV="false" rot="0">
              <a:off x="0" y="684690"/>
              <a:ext cx="24976678" cy="624417"/>
            </a:xfrm>
            <a:custGeom>
              <a:avLst/>
              <a:gdLst/>
              <a:ahLst/>
              <a:cxnLst/>
              <a:rect r="r" b="b" t="t" l="l"/>
              <a:pathLst>
                <a:path h="624417" w="24976678">
                  <a:moveTo>
                    <a:pt x="0" y="0"/>
                  </a:moveTo>
                  <a:lnTo>
                    <a:pt x="24976678" y="0"/>
                  </a:lnTo>
                  <a:lnTo>
                    <a:pt x="24976678" y="624417"/>
                  </a:lnTo>
                  <a:lnTo>
                    <a:pt x="0" y="62441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a:grpSpLocks noChangeAspect="true"/>
            </p:cNvGrpSpPr>
            <p:nvPr/>
          </p:nvGrpSpPr>
          <p:grpSpPr>
            <a:xfrm rot="0">
              <a:off x="592678" y="0"/>
              <a:ext cx="24384000" cy="1065690"/>
              <a:chOff x="0" y="0"/>
              <a:chExt cx="9153525" cy="400050"/>
            </a:xfrm>
          </p:grpSpPr>
          <p:sp>
            <p:nvSpPr>
              <p:cNvPr name="Freeform 5" id="5"/>
              <p:cNvSpPr/>
              <p:nvPr/>
            </p:nvSpPr>
            <p:spPr>
              <a:xfrm flipH="false" flipV="false" rot="0">
                <a:off x="0" y="0"/>
                <a:ext cx="9153525" cy="400050"/>
              </a:xfrm>
              <a:custGeom>
                <a:avLst/>
                <a:gdLst/>
                <a:ahLst/>
                <a:cxnLst/>
                <a:rect r="r" b="b" t="t" l="l"/>
                <a:pathLst>
                  <a:path h="400050" w="9153525">
                    <a:moveTo>
                      <a:pt x="0" y="400050"/>
                    </a:moveTo>
                    <a:lnTo>
                      <a:pt x="9153525" y="400050"/>
                    </a:lnTo>
                    <a:lnTo>
                      <a:pt x="9153525" y="0"/>
                    </a:lnTo>
                    <a:lnTo>
                      <a:pt x="0" y="0"/>
                    </a:lnTo>
                    <a:lnTo>
                      <a:pt x="0" y="400050"/>
                    </a:lnTo>
                    <a:close/>
                  </a:path>
                </a:pathLst>
              </a:custGeom>
              <a:solidFill>
                <a:srgbClr val="F7C934"/>
              </a:solidFill>
            </p:spPr>
          </p:sp>
        </p:grpSp>
        <p:sp>
          <p:nvSpPr>
            <p:cNvPr name="Freeform 6" id="6"/>
            <p:cNvSpPr/>
            <p:nvPr/>
          </p:nvSpPr>
          <p:spPr>
            <a:xfrm flipH="false" flipV="false" rot="0">
              <a:off x="781258" y="12514740"/>
              <a:ext cx="15963900" cy="1375789"/>
            </a:xfrm>
            <a:custGeom>
              <a:avLst/>
              <a:gdLst/>
              <a:ahLst/>
              <a:cxnLst/>
              <a:rect r="r" b="b" t="t" l="l"/>
              <a:pathLst>
                <a:path h="1375789" w="15963900">
                  <a:moveTo>
                    <a:pt x="0" y="0"/>
                  </a:moveTo>
                  <a:lnTo>
                    <a:pt x="15963900" y="0"/>
                  </a:lnTo>
                  <a:lnTo>
                    <a:pt x="15963900" y="1375789"/>
                  </a:lnTo>
                  <a:lnTo>
                    <a:pt x="0" y="1375789"/>
                  </a:lnTo>
                  <a:lnTo>
                    <a:pt x="0" y="0"/>
                  </a:lnTo>
                  <a:close/>
                </a:path>
              </a:pathLst>
            </a:custGeom>
            <a:blipFill>
              <a:blip r:embed="rId4"/>
              <a:stretch>
                <a:fillRect l="0" t="0" r="0" b="0"/>
              </a:stretch>
            </a:blipFill>
          </p:spPr>
        </p:sp>
        <p:sp>
          <p:nvSpPr>
            <p:cNvPr name="Freeform 7" id="7" descr="A picture containing text, sign  Description automatically generated"/>
            <p:cNvSpPr/>
            <p:nvPr/>
          </p:nvSpPr>
          <p:spPr>
            <a:xfrm flipH="false" flipV="false" rot="0">
              <a:off x="20600111" y="12804150"/>
              <a:ext cx="3701545" cy="788590"/>
            </a:xfrm>
            <a:custGeom>
              <a:avLst/>
              <a:gdLst/>
              <a:ahLst/>
              <a:cxnLst/>
              <a:rect r="r" b="b" t="t" l="l"/>
              <a:pathLst>
                <a:path h="788590" w="3701545">
                  <a:moveTo>
                    <a:pt x="0" y="0"/>
                  </a:moveTo>
                  <a:lnTo>
                    <a:pt x="3701545" y="0"/>
                  </a:lnTo>
                  <a:lnTo>
                    <a:pt x="3701545" y="788590"/>
                  </a:lnTo>
                  <a:lnTo>
                    <a:pt x="0" y="788590"/>
                  </a:lnTo>
                  <a:lnTo>
                    <a:pt x="0" y="0"/>
                  </a:lnTo>
                  <a:close/>
                </a:path>
              </a:pathLst>
            </a:custGeom>
            <a:blipFill>
              <a:blip r:embed="rId5"/>
              <a:stretch>
                <a:fillRect l="0" t="-317" r="0" b="-317"/>
              </a:stretch>
            </a:blipFill>
          </p:spPr>
        </p:sp>
      </p:grpSp>
      <p:sp>
        <p:nvSpPr>
          <p:cNvPr name="Freeform 8" id="8"/>
          <p:cNvSpPr/>
          <p:nvPr/>
        </p:nvSpPr>
        <p:spPr>
          <a:xfrm flipH="false" flipV="false" rot="0">
            <a:off x="13663307" y="909140"/>
            <a:ext cx="4653268" cy="2617463"/>
          </a:xfrm>
          <a:custGeom>
            <a:avLst/>
            <a:gdLst/>
            <a:ahLst/>
            <a:cxnLst/>
            <a:rect r="r" b="b" t="t" l="l"/>
            <a:pathLst>
              <a:path h="2617463" w="4653268">
                <a:moveTo>
                  <a:pt x="0" y="0"/>
                </a:moveTo>
                <a:lnTo>
                  <a:pt x="4653268" y="0"/>
                </a:lnTo>
                <a:lnTo>
                  <a:pt x="4653268" y="2617463"/>
                </a:lnTo>
                <a:lnTo>
                  <a:pt x="0" y="2617463"/>
                </a:lnTo>
                <a:lnTo>
                  <a:pt x="0" y="0"/>
                </a:lnTo>
                <a:close/>
              </a:path>
            </a:pathLst>
          </a:custGeom>
          <a:blipFill>
            <a:blip r:embed="rId6"/>
            <a:stretch>
              <a:fillRect l="0" t="0" r="0" b="0"/>
            </a:stretch>
          </a:blipFill>
        </p:spPr>
      </p:sp>
      <p:sp>
        <p:nvSpPr>
          <p:cNvPr name="TextBox 9" id="9"/>
          <p:cNvSpPr txBox="true"/>
          <p:nvPr/>
        </p:nvSpPr>
        <p:spPr>
          <a:xfrm rot="0">
            <a:off x="1028700" y="1542661"/>
            <a:ext cx="8522757" cy="1745054"/>
          </a:xfrm>
          <a:prstGeom prst="rect">
            <a:avLst/>
          </a:prstGeom>
        </p:spPr>
        <p:txBody>
          <a:bodyPr anchor="t" rtlCol="false" tIns="0" lIns="0" bIns="0" rIns="0">
            <a:spAutoFit/>
          </a:bodyPr>
          <a:lstStyle/>
          <a:p>
            <a:pPr algn="l">
              <a:lnSpc>
                <a:spcPts val="6360"/>
              </a:lnSpc>
            </a:pPr>
            <a:r>
              <a:rPr lang="en-US" sz="6000" b="true">
                <a:solidFill>
                  <a:srgbClr val="71CDA1"/>
                </a:solidFill>
                <a:latin typeface="Arial Bold"/>
                <a:ea typeface="Arial Bold"/>
                <a:cs typeface="Arial Bold"/>
                <a:sym typeface="Arial Bold"/>
              </a:rPr>
              <a:t>Reduce Anxiety About Getting Clarification</a:t>
            </a:r>
          </a:p>
        </p:txBody>
      </p:sp>
      <p:sp>
        <p:nvSpPr>
          <p:cNvPr name="TextBox 10" id="10"/>
          <p:cNvSpPr txBox="true"/>
          <p:nvPr/>
        </p:nvSpPr>
        <p:spPr>
          <a:xfrm rot="0">
            <a:off x="1028700" y="3531863"/>
            <a:ext cx="11429318" cy="5418346"/>
          </a:xfrm>
          <a:prstGeom prst="rect">
            <a:avLst/>
          </a:prstGeom>
        </p:spPr>
        <p:txBody>
          <a:bodyPr anchor="t" rtlCol="false" tIns="0" lIns="0" bIns="0" rIns="0">
            <a:spAutoFit/>
          </a:bodyPr>
          <a:lstStyle/>
          <a:p>
            <a:pPr algn="l">
              <a:lnSpc>
                <a:spcPts val="4339"/>
              </a:lnSpc>
            </a:pPr>
            <a:r>
              <a:rPr lang="en-US" sz="2799" spc="33" b="true">
                <a:solidFill>
                  <a:srgbClr val="000000"/>
                </a:solidFill>
                <a:latin typeface="Arimo Bold"/>
                <a:ea typeface="Arimo Bold"/>
                <a:cs typeface="Arimo Bold"/>
                <a:sym typeface="Arimo Bold"/>
              </a:rPr>
              <a:t>Problem: </a:t>
            </a:r>
            <a:r>
              <a:rPr lang="en-US" sz="2799" spc="33">
                <a:solidFill>
                  <a:srgbClr val="000000"/>
                </a:solidFill>
                <a:latin typeface="Arimo"/>
                <a:ea typeface="Arimo"/>
                <a:cs typeface="Arimo"/>
                <a:sym typeface="Arimo"/>
              </a:rPr>
              <a:t>Students may feel intimidated about asking for clarification in class or one-on-one.</a:t>
            </a:r>
          </a:p>
          <a:p>
            <a:pPr algn="l">
              <a:lnSpc>
                <a:spcPts val="4339"/>
              </a:lnSpc>
            </a:pPr>
            <a:r>
              <a:rPr lang="en-US" sz="2799" spc="33" b="true">
                <a:solidFill>
                  <a:srgbClr val="000000"/>
                </a:solidFill>
                <a:latin typeface="Arimo Bold"/>
                <a:ea typeface="Arimo Bold"/>
                <a:cs typeface="Arimo Bold"/>
                <a:sym typeface="Arimo Bold"/>
              </a:rPr>
              <a:t>Solution:</a:t>
            </a:r>
            <a:r>
              <a:rPr lang="en-US" sz="2799" spc="33">
                <a:solidFill>
                  <a:srgbClr val="000000"/>
                </a:solidFill>
                <a:latin typeface="Arimo"/>
                <a:ea typeface="Arimo"/>
                <a:cs typeface="Arimo"/>
                <a:sym typeface="Arimo"/>
              </a:rPr>
              <a:t> Have AI explain a concept to a five year old.</a:t>
            </a:r>
          </a:p>
          <a:p>
            <a:pPr algn="l">
              <a:lnSpc>
                <a:spcPts val="4339"/>
              </a:lnSpc>
            </a:pPr>
            <a:r>
              <a:rPr lang="en-US" sz="2799" spc="33" b="true">
                <a:solidFill>
                  <a:srgbClr val="000000"/>
                </a:solidFill>
                <a:latin typeface="Arimo Bold"/>
                <a:ea typeface="Arimo Bold"/>
                <a:cs typeface="Arimo Bold"/>
                <a:sym typeface="Arimo Bold"/>
              </a:rPr>
              <a:t>Side Effect:</a:t>
            </a:r>
            <a:r>
              <a:rPr lang="en-US" sz="2799" spc="33">
                <a:solidFill>
                  <a:srgbClr val="000000"/>
                </a:solidFill>
                <a:latin typeface="Arimo"/>
                <a:ea typeface="Arimo"/>
                <a:cs typeface="Arimo"/>
                <a:sym typeface="Arimo"/>
              </a:rPr>
              <a:t> The examples given are often memorable and can also create conversation starters for how accurately the process was described.</a:t>
            </a:r>
          </a:p>
          <a:p>
            <a:pPr algn="l">
              <a:lnSpc>
                <a:spcPts val="4339"/>
              </a:lnSpc>
            </a:pPr>
            <a:r>
              <a:rPr lang="en-US" sz="2799" spc="33" b="true">
                <a:solidFill>
                  <a:srgbClr val="000000"/>
                </a:solidFill>
                <a:latin typeface="Arimo Bold"/>
                <a:ea typeface="Arimo Bold"/>
                <a:cs typeface="Arimo Bold"/>
                <a:sym typeface="Arimo Bold"/>
              </a:rPr>
              <a:t>Prompt: </a:t>
            </a:r>
            <a:r>
              <a:rPr lang="en-US" sz="2799" spc="33">
                <a:solidFill>
                  <a:srgbClr val="000000"/>
                </a:solidFill>
                <a:latin typeface="Arimo"/>
                <a:ea typeface="Arimo"/>
                <a:cs typeface="Arimo"/>
                <a:sym typeface="Arimo"/>
              </a:rPr>
              <a:t>You are an expert in chemistry and pedagogy. Can you please explain the concept of electron cloud orbitals to me like I am five years old? Use plain language, and feel free to utilize metaphors or other parallels that will strengthen my understanding of the concept.</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44509" y="-130897"/>
            <a:ext cx="18732509" cy="10194555"/>
            <a:chOff x="0" y="0"/>
            <a:chExt cx="24976678" cy="13592740"/>
          </a:xfrm>
        </p:grpSpPr>
        <p:sp>
          <p:nvSpPr>
            <p:cNvPr name="Freeform 3" id="3"/>
            <p:cNvSpPr/>
            <p:nvPr/>
          </p:nvSpPr>
          <p:spPr>
            <a:xfrm flipH="false" flipV="false" rot="0">
              <a:off x="0" y="684690"/>
              <a:ext cx="24976678" cy="624417"/>
            </a:xfrm>
            <a:custGeom>
              <a:avLst/>
              <a:gdLst/>
              <a:ahLst/>
              <a:cxnLst/>
              <a:rect r="r" b="b" t="t" l="l"/>
              <a:pathLst>
                <a:path h="624417" w="24976678">
                  <a:moveTo>
                    <a:pt x="0" y="0"/>
                  </a:moveTo>
                  <a:lnTo>
                    <a:pt x="24976678" y="0"/>
                  </a:lnTo>
                  <a:lnTo>
                    <a:pt x="24976678" y="624417"/>
                  </a:lnTo>
                  <a:lnTo>
                    <a:pt x="0" y="62441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a:grpSpLocks noChangeAspect="true"/>
            </p:cNvGrpSpPr>
            <p:nvPr/>
          </p:nvGrpSpPr>
          <p:grpSpPr>
            <a:xfrm rot="0">
              <a:off x="592678" y="0"/>
              <a:ext cx="24384000" cy="1065690"/>
              <a:chOff x="0" y="0"/>
              <a:chExt cx="9153525" cy="400050"/>
            </a:xfrm>
          </p:grpSpPr>
          <p:sp>
            <p:nvSpPr>
              <p:cNvPr name="Freeform 5" id="5"/>
              <p:cNvSpPr/>
              <p:nvPr/>
            </p:nvSpPr>
            <p:spPr>
              <a:xfrm flipH="false" flipV="false" rot="0">
                <a:off x="0" y="0"/>
                <a:ext cx="9153525" cy="400050"/>
              </a:xfrm>
              <a:custGeom>
                <a:avLst/>
                <a:gdLst/>
                <a:ahLst/>
                <a:cxnLst/>
                <a:rect r="r" b="b" t="t" l="l"/>
                <a:pathLst>
                  <a:path h="400050" w="9153525">
                    <a:moveTo>
                      <a:pt x="0" y="400050"/>
                    </a:moveTo>
                    <a:lnTo>
                      <a:pt x="9153525" y="400050"/>
                    </a:lnTo>
                    <a:lnTo>
                      <a:pt x="9153525" y="0"/>
                    </a:lnTo>
                    <a:lnTo>
                      <a:pt x="0" y="0"/>
                    </a:lnTo>
                    <a:lnTo>
                      <a:pt x="0" y="400050"/>
                    </a:lnTo>
                    <a:close/>
                  </a:path>
                </a:pathLst>
              </a:custGeom>
              <a:solidFill>
                <a:srgbClr val="F7C934"/>
              </a:solidFill>
            </p:spPr>
          </p:sp>
        </p:grpSp>
        <p:sp>
          <p:nvSpPr>
            <p:cNvPr name="Freeform 6" id="6" descr="A picture containing text, sign  Description automatically generated"/>
            <p:cNvSpPr/>
            <p:nvPr/>
          </p:nvSpPr>
          <p:spPr>
            <a:xfrm flipH="false" flipV="false" rot="0">
              <a:off x="20600111" y="12804150"/>
              <a:ext cx="3701545" cy="788590"/>
            </a:xfrm>
            <a:custGeom>
              <a:avLst/>
              <a:gdLst/>
              <a:ahLst/>
              <a:cxnLst/>
              <a:rect r="r" b="b" t="t" l="l"/>
              <a:pathLst>
                <a:path h="788590" w="3701545">
                  <a:moveTo>
                    <a:pt x="0" y="0"/>
                  </a:moveTo>
                  <a:lnTo>
                    <a:pt x="3701545" y="0"/>
                  </a:lnTo>
                  <a:lnTo>
                    <a:pt x="3701545" y="788590"/>
                  </a:lnTo>
                  <a:lnTo>
                    <a:pt x="0" y="788590"/>
                  </a:lnTo>
                  <a:lnTo>
                    <a:pt x="0" y="0"/>
                  </a:lnTo>
                  <a:close/>
                </a:path>
              </a:pathLst>
            </a:custGeom>
            <a:blipFill>
              <a:blip r:embed="rId4"/>
              <a:stretch>
                <a:fillRect l="0" t="-317" r="0" b="-317"/>
              </a:stretch>
            </a:blipFill>
          </p:spPr>
        </p:sp>
      </p:grpSp>
      <p:grpSp>
        <p:nvGrpSpPr>
          <p:cNvPr name="Group 7" id="7"/>
          <p:cNvGrpSpPr/>
          <p:nvPr/>
        </p:nvGrpSpPr>
        <p:grpSpPr>
          <a:xfrm rot="0">
            <a:off x="12067763" y="2377826"/>
            <a:ext cx="5191537" cy="5531349"/>
            <a:chOff x="0" y="0"/>
            <a:chExt cx="6922049" cy="7375132"/>
          </a:xfrm>
        </p:grpSpPr>
        <p:pic>
          <p:nvPicPr>
            <p:cNvPr name="Picture 8" id="8"/>
            <p:cNvPicPr>
              <a:picLocks noChangeAspect="true"/>
            </p:cNvPicPr>
            <p:nvPr/>
          </p:nvPicPr>
          <p:blipFill>
            <a:blip r:embed="rId5"/>
            <a:srcRect l="13154" t="0" r="24196" b="0"/>
            <a:stretch>
              <a:fillRect/>
            </a:stretch>
          </p:blipFill>
          <p:spPr>
            <a:xfrm flipH="false" flipV="false">
              <a:off x="0" y="0"/>
              <a:ext cx="6922049" cy="7375132"/>
            </a:xfrm>
            <a:prstGeom prst="rect">
              <a:avLst/>
            </a:prstGeom>
          </p:spPr>
        </p:pic>
      </p:grpSp>
      <p:sp>
        <p:nvSpPr>
          <p:cNvPr name="TextBox 9" id="9"/>
          <p:cNvSpPr txBox="true"/>
          <p:nvPr/>
        </p:nvSpPr>
        <p:spPr>
          <a:xfrm rot="0">
            <a:off x="897402" y="1169270"/>
            <a:ext cx="10215446" cy="8798071"/>
          </a:xfrm>
          <a:prstGeom prst="rect">
            <a:avLst/>
          </a:prstGeom>
        </p:spPr>
        <p:txBody>
          <a:bodyPr anchor="t" rtlCol="false" tIns="0" lIns="0" bIns="0" rIns="0">
            <a:spAutoFit/>
          </a:bodyPr>
          <a:lstStyle/>
          <a:p>
            <a:pPr algn="l">
              <a:lnSpc>
                <a:spcPts val="3359"/>
              </a:lnSpc>
            </a:pPr>
            <a:r>
              <a:rPr lang="en-US" sz="2400">
                <a:solidFill>
                  <a:srgbClr val="000000"/>
                </a:solidFill>
                <a:latin typeface="Arimo"/>
                <a:ea typeface="Arimo"/>
                <a:cs typeface="Arimo"/>
                <a:sym typeface="Arimo"/>
              </a:rPr>
              <a:t>Okay, imagine you have a house with a very excited puppy that loves to zoom around. You know the puppy is always somewhere in the house, but you can't say exactly where at any moment—it's just moving too fast!</a:t>
            </a:r>
          </a:p>
          <a:p>
            <a:pPr algn="l">
              <a:lnSpc>
                <a:spcPts val="3359"/>
              </a:lnSpc>
            </a:pPr>
          </a:p>
          <a:p>
            <a:pPr algn="l">
              <a:lnSpc>
                <a:spcPts val="3359"/>
              </a:lnSpc>
            </a:pPr>
            <a:r>
              <a:rPr lang="en-US" sz="2400">
                <a:solidFill>
                  <a:srgbClr val="000000"/>
                </a:solidFill>
                <a:latin typeface="Arimo"/>
                <a:ea typeface="Arimo"/>
                <a:cs typeface="Arimo"/>
                <a:sym typeface="Arimo"/>
              </a:rPr>
              <a:t>Now, in the world of tiny things like atoms, there are also little particles called electrons that zoom around the center of the atom, which is like the puppy's favorite spot, the couch. Instead of running in a straight line or a perfect circle, these electrons zoom all over the place in a fuzzy, blurry area called an electron cloud.</a:t>
            </a:r>
          </a:p>
          <a:p>
            <a:pPr algn="l">
              <a:lnSpc>
                <a:spcPts val="3359"/>
              </a:lnSpc>
            </a:pPr>
          </a:p>
          <a:p>
            <a:pPr algn="l">
              <a:lnSpc>
                <a:spcPts val="3359"/>
              </a:lnSpc>
            </a:pPr>
            <a:r>
              <a:rPr lang="en-US" sz="2400">
                <a:solidFill>
                  <a:srgbClr val="000000"/>
                </a:solidFill>
                <a:latin typeface="Arimo"/>
                <a:ea typeface="Arimo"/>
                <a:cs typeface="Arimo"/>
                <a:sym typeface="Arimo"/>
              </a:rPr>
              <a:t>The cloud is like a "puppy zone." It shows where the electron is most likely to be found, kind of like saying, "The puppy loves hanging out in the living room, but it could also be in the kitchen." The shape of this "puppy zone" depends on the energy of the electron, just like how your puppy might zoom differently if it's sleepy or super excited.</a:t>
            </a:r>
          </a:p>
          <a:p>
            <a:pPr algn="l">
              <a:lnSpc>
                <a:spcPts val="3359"/>
              </a:lnSpc>
            </a:pPr>
          </a:p>
          <a:p>
            <a:pPr algn="l">
              <a:lnSpc>
                <a:spcPts val="3359"/>
              </a:lnSpc>
            </a:pPr>
            <a:r>
              <a:rPr lang="en-US" sz="2400">
                <a:solidFill>
                  <a:srgbClr val="000000"/>
                </a:solidFill>
                <a:latin typeface="Arimo"/>
                <a:ea typeface="Arimo"/>
                <a:cs typeface="Arimo"/>
                <a:sym typeface="Arimo"/>
              </a:rPr>
              <a:t>Scientists call these different shapes orbitals, and they can look like spheres, dumbbells, or even more wiggly shapes. So, orbitals are like the map of where the electron probably is—but just like you can't always pinpoint your puppy in the house, you can't always pinpoint the electron exactly in its cloud!</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25459" y="-130897"/>
            <a:ext cx="18732509" cy="10194555"/>
            <a:chOff x="0" y="0"/>
            <a:chExt cx="24976678" cy="13592740"/>
          </a:xfrm>
        </p:grpSpPr>
        <p:sp>
          <p:nvSpPr>
            <p:cNvPr name="Freeform 3" id="3"/>
            <p:cNvSpPr/>
            <p:nvPr/>
          </p:nvSpPr>
          <p:spPr>
            <a:xfrm flipH="false" flipV="false" rot="0">
              <a:off x="0" y="684690"/>
              <a:ext cx="24976678" cy="624417"/>
            </a:xfrm>
            <a:custGeom>
              <a:avLst/>
              <a:gdLst/>
              <a:ahLst/>
              <a:cxnLst/>
              <a:rect r="r" b="b" t="t" l="l"/>
              <a:pathLst>
                <a:path h="624417" w="24976678">
                  <a:moveTo>
                    <a:pt x="0" y="0"/>
                  </a:moveTo>
                  <a:lnTo>
                    <a:pt x="24976678" y="0"/>
                  </a:lnTo>
                  <a:lnTo>
                    <a:pt x="24976678" y="624417"/>
                  </a:lnTo>
                  <a:lnTo>
                    <a:pt x="0" y="62441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a:grpSpLocks noChangeAspect="true"/>
            </p:cNvGrpSpPr>
            <p:nvPr/>
          </p:nvGrpSpPr>
          <p:grpSpPr>
            <a:xfrm rot="0">
              <a:off x="592678" y="0"/>
              <a:ext cx="24384000" cy="1065690"/>
              <a:chOff x="0" y="0"/>
              <a:chExt cx="9153525" cy="400050"/>
            </a:xfrm>
          </p:grpSpPr>
          <p:sp>
            <p:nvSpPr>
              <p:cNvPr name="Freeform 5" id="5"/>
              <p:cNvSpPr/>
              <p:nvPr/>
            </p:nvSpPr>
            <p:spPr>
              <a:xfrm flipH="false" flipV="false" rot="0">
                <a:off x="0" y="0"/>
                <a:ext cx="9153525" cy="400050"/>
              </a:xfrm>
              <a:custGeom>
                <a:avLst/>
                <a:gdLst/>
                <a:ahLst/>
                <a:cxnLst/>
                <a:rect r="r" b="b" t="t" l="l"/>
                <a:pathLst>
                  <a:path h="400050" w="9153525">
                    <a:moveTo>
                      <a:pt x="0" y="400050"/>
                    </a:moveTo>
                    <a:lnTo>
                      <a:pt x="9153525" y="400050"/>
                    </a:lnTo>
                    <a:lnTo>
                      <a:pt x="9153525" y="0"/>
                    </a:lnTo>
                    <a:lnTo>
                      <a:pt x="0" y="0"/>
                    </a:lnTo>
                    <a:lnTo>
                      <a:pt x="0" y="400050"/>
                    </a:lnTo>
                    <a:close/>
                  </a:path>
                </a:pathLst>
              </a:custGeom>
              <a:solidFill>
                <a:srgbClr val="F7C934"/>
              </a:solidFill>
            </p:spPr>
          </p:sp>
        </p:grpSp>
        <p:sp>
          <p:nvSpPr>
            <p:cNvPr name="Freeform 6" id="6" descr="A picture containing text, sign  Description automatically generated"/>
            <p:cNvSpPr/>
            <p:nvPr/>
          </p:nvSpPr>
          <p:spPr>
            <a:xfrm flipH="false" flipV="false" rot="0">
              <a:off x="20600111" y="12804150"/>
              <a:ext cx="3701545" cy="788590"/>
            </a:xfrm>
            <a:custGeom>
              <a:avLst/>
              <a:gdLst/>
              <a:ahLst/>
              <a:cxnLst/>
              <a:rect r="r" b="b" t="t" l="l"/>
              <a:pathLst>
                <a:path h="788590" w="3701545">
                  <a:moveTo>
                    <a:pt x="0" y="0"/>
                  </a:moveTo>
                  <a:lnTo>
                    <a:pt x="3701545" y="0"/>
                  </a:lnTo>
                  <a:lnTo>
                    <a:pt x="3701545" y="788590"/>
                  </a:lnTo>
                  <a:lnTo>
                    <a:pt x="0" y="788590"/>
                  </a:lnTo>
                  <a:lnTo>
                    <a:pt x="0" y="0"/>
                  </a:lnTo>
                  <a:close/>
                </a:path>
              </a:pathLst>
            </a:custGeom>
            <a:blipFill>
              <a:blip r:embed="rId4"/>
              <a:stretch>
                <a:fillRect l="0" t="-317" r="0" b="-317"/>
              </a:stretch>
            </a:blipFill>
          </p:spPr>
        </p:sp>
      </p:grpSp>
      <p:grpSp>
        <p:nvGrpSpPr>
          <p:cNvPr name="Group 7" id="7"/>
          <p:cNvGrpSpPr/>
          <p:nvPr/>
        </p:nvGrpSpPr>
        <p:grpSpPr>
          <a:xfrm rot="0">
            <a:off x="10887626" y="1140326"/>
            <a:ext cx="6371674" cy="3613393"/>
            <a:chOff x="0" y="0"/>
            <a:chExt cx="8495565" cy="4817858"/>
          </a:xfrm>
        </p:grpSpPr>
        <p:grpSp>
          <p:nvGrpSpPr>
            <p:cNvPr name="Group 8" id="8"/>
            <p:cNvGrpSpPr/>
            <p:nvPr/>
          </p:nvGrpSpPr>
          <p:grpSpPr>
            <a:xfrm rot="0">
              <a:off x="0" y="0"/>
              <a:ext cx="8495565" cy="4817858"/>
              <a:chOff x="0" y="0"/>
              <a:chExt cx="8363384" cy="4742897"/>
            </a:xfrm>
          </p:grpSpPr>
          <p:sp>
            <p:nvSpPr>
              <p:cNvPr name="Freeform 9" id="9"/>
              <p:cNvSpPr/>
              <p:nvPr/>
            </p:nvSpPr>
            <p:spPr>
              <a:xfrm flipH="false" flipV="false" rot="0">
                <a:off x="57150" y="58420"/>
                <a:ext cx="8293534" cy="4671777"/>
              </a:xfrm>
              <a:custGeom>
                <a:avLst/>
                <a:gdLst/>
                <a:ahLst/>
                <a:cxnLst/>
                <a:rect r="r" b="b" t="t" l="l"/>
                <a:pathLst>
                  <a:path h="4671777" w="8293534">
                    <a:moveTo>
                      <a:pt x="8208445" y="4641297"/>
                    </a:moveTo>
                    <a:lnTo>
                      <a:pt x="0" y="4641297"/>
                    </a:lnTo>
                    <a:cubicBezTo>
                      <a:pt x="5080" y="4659077"/>
                      <a:pt x="21590" y="4671777"/>
                      <a:pt x="40640" y="4671777"/>
                    </a:cubicBezTo>
                    <a:lnTo>
                      <a:pt x="8250355" y="4671777"/>
                    </a:lnTo>
                    <a:cubicBezTo>
                      <a:pt x="8274484" y="4671777"/>
                      <a:pt x="8293534" y="4652727"/>
                      <a:pt x="8293534" y="4628597"/>
                    </a:cubicBezTo>
                    <a:lnTo>
                      <a:pt x="8293534" y="40640"/>
                    </a:lnTo>
                    <a:cubicBezTo>
                      <a:pt x="8293534" y="21590"/>
                      <a:pt x="8280834" y="6350"/>
                      <a:pt x="8264324" y="0"/>
                    </a:cubicBezTo>
                    <a:lnTo>
                      <a:pt x="8264324" y="4585417"/>
                    </a:lnTo>
                    <a:cubicBezTo>
                      <a:pt x="8264324" y="4615897"/>
                      <a:pt x="8238924" y="4641297"/>
                      <a:pt x="8208445" y="4641297"/>
                    </a:cubicBezTo>
                    <a:close/>
                  </a:path>
                </a:pathLst>
              </a:custGeom>
              <a:solidFill>
                <a:srgbClr val="000000"/>
              </a:solidFill>
            </p:spPr>
          </p:sp>
          <p:sp>
            <p:nvSpPr>
              <p:cNvPr name="Freeform 10" id="10"/>
              <p:cNvSpPr/>
              <p:nvPr/>
            </p:nvSpPr>
            <p:spPr>
              <a:xfrm flipH="false" flipV="false" rot="0">
                <a:off x="12700" y="12700"/>
                <a:ext cx="8296074" cy="4674317"/>
              </a:xfrm>
              <a:custGeom>
                <a:avLst/>
                <a:gdLst/>
                <a:ahLst/>
                <a:cxnLst/>
                <a:rect r="r" b="b" t="t" l="l"/>
                <a:pathLst>
                  <a:path h="4674317" w="8296074">
                    <a:moveTo>
                      <a:pt x="43180" y="4674317"/>
                    </a:moveTo>
                    <a:lnTo>
                      <a:pt x="8252895" y="4674317"/>
                    </a:lnTo>
                    <a:cubicBezTo>
                      <a:pt x="8277024" y="4674317"/>
                      <a:pt x="8296074" y="4655267"/>
                      <a:pt x="8296074" y="4631137"/>
                    </a:cubicBezTo>
                    <a:lnTo>
                      <a:pt x="8296074" y="43180"/>
                    </a:lnTo>
                    <a:cubicBezTo>
                      <a:pt x="8296074" y="19050"/>
                      <a:pt x="8277024" y="0"/>
                      <a:pt x="8252895" y="0"/>
                    </a:cubicBezTo>
                    <a:lnTo>
                      <a:pt x="43180" y="0"/>
                    </a:lnTo>
                    <a:cubicBezTo>
                      <a:pt x="19050" y="0"/>
                      <a:pt x="0" y="19050"/>
                      <a:pt x="0" y="43180"/>
                    </a:cubicBezTo>
                    <a:lnTo>
                      <a:pt x="0" y="4631137"/>
                    </a:lnTo>
                    <a:cubicBezTo>
                      <a:pt x="0" y="4655267"/>
                      <a:pt x="19050" y="4674317"/>
                      <a:pt x="43180" y="4674317"/>
                    </a:cubicBezTo>
                    <a:close/>
                  </a:path>
                </a:pathLst>
              </a:custGeom>
              <a:solidFill>
                <a:srgbClr val="F8F8F8"/>
              </a:solidFill>
            </p:spPr>
          </p:sp>
          <p:sp>
            <p:nvSpPr>
              <p:cNvPr name="Freeform 11" id="11"/>
              <p:cNvSpPr/>
              <p:nvPr/>
            </p:nvSpPr>
            <p:spPr>
              <a:xfrm flipH="false" flipV="false" rot="0">
                <a:off x="0" y="0"/>
                <a:ext cx="8363384" cy="4742897"/>
              </a:xfrm>
              <a:custGeom>
                <a:avLst/>
                <a:gdLst/>
                <a:ahLst/>
                <a:cxnLst/>
                <a:rect r="r" b="b" t="t" l="l"/>
                <a:pathLst>
                  <a:path h="4742897" w="8363384">
                    <a:moveTo>
                      <a:pt x="8320205" y="44450"/>
                    </a:moveTo>
                    <a:cubicBezTo>
                      <a:pt x="8315124" y="19050"/>
                      <a:pt x="8292264" y="0"/>
                      <a:pt x="8265594" y="0"/>
                    </a:cubicBezTo>
                    <a:lnTo>
                      <a:pt x="55880" y="0"/>
                    </a:lnTo>
                    <a:cubicBezTo>
                      <a:pt x="25400" y="0"/>
                      <a:pt x="0" y="25400"/>
                      <a:pt x="0" y="55880"/>
                    </a:cubicBezTo>
                    <a:lnTo>
                      <a:pt x="0" y="4643837"/>
                    </a:lnTo>
                    <a:cubicBezTo>
                      <a:pt x="0" y="4670508"/>
                      <a:pt x="17780" y="4692097"/>
                      <a:pt x="43180" y="4698447"/>
                    </a:cubicBezTo>
                    <a:cubicBezTo>
                      <a:pt x="48260" y="4723847"/>
                      <a:pt x="71120" y="4742897"/>
                      <a:pt x="97790" y="4742897"/>
                    </a:cubicBezTo>
                    <a:lnTo>
                      <a:pt x="8307505" y="4742897"/>
                    </a:lnTo>
                    <a:cubicBezTo>
                      <a:pt x="8337984" y="4742897"/>
                      <a:pt x="8363384" y="4717497"/>
                      <a:pt x="8363384" y="4687017"/>
                    </a:cubicBezTo>
                    <a:lnTo>
                      <a:pt x="8363384" y="99060"/>
                    </a:lnTo>
                    <a:cubicBezTo>
                      <a:pt x="8363384" y="72390"/>
                      <a:pt x="8345605" y="50800"/>
                      <a:pt x="8320205" y="44450"/>
                    </a:cubicBezTo>
                    <a:close/>
                    <a:moveTo>
                      <a:pt x="12700" y="4643837"/>
                    </a:moveTo>
                    <a:lnTo>
                      <a:pt x="12700" y="55880"/>
                    </a:lnTo>
                    <a:cubicBezTo>
                      <a:pt x="12700" y="31750"/>
                      <a:pt x="31750" y="12700"/>
                      <a:pt x="55880" y="12700"/>
                    </a:cubicBezTo>
                    <a:lnTo>
                      <a:pt x="8265595" y="12700"/>
                    </a:lnTo>
                    <a:cubicBezTo>
                      <a:pt x="8289724" y="12700"/>
                      <a:pt x="8308774" y="31750"/>
                      <a:pt x="8308774" y="55880"/>
                    </a:cubicBezTo>
                    <a:lnTo>
                      <a:pt x="8308774" y="4643837"/>
                    </a:lnTo>
                    <a:cubicBezTo>
                      <a:pt x="8308774" y="4667967"/>
                      <a:pt x="8289724" y="4687017"/>
                      <a:pt x="8265595" y="4687017"/>
                    </a:cubicBezTo>
                    <a:lnTo>
                      <a:pt x="55880" y="4687017"/>
                    </a:lnTo>
                    <a:cubicBezTo>
                      <a:pt x="31750" y="4687017"/>
                      <a:pt x="12700" y="4667967"/>
                      <a:pt x="12700" y="4643837"/>
                    </a:cubicBezTo>
                    <a:close/>
                    <a:moveTo>
                      <a:pt x="8350684" y="4687017"/>
                    </a:moveTo>
                    <a:cubicBezTo>
                      <a:pt x="8350684" y="4711147"/>
                      <a:pt x="8331634" y="4730197"/>
                      <a:pt x="8307505" y="4730197"/>
                    </a:cubicBezTo>
                    <a:lnTo>
                      <a:pt x="97790" y="4730197"/>
                    </a:lnTo>
                    <a:cubicBezTo>
                      <a:pt x="78740" y="4730197"/>
                      <a:pt x="62230" y="4717497"/>
                      <a:pt x="57150" y="4699717"/>
                    </a:cubicBezTo>
                    <a:lnTo>
                      <a:pt x="8265595" y="4699717"/>
                    </a:lnTo>
                    <a:cubicBezTo>
                      <a:pt x="8296074" y="4699717"/>
                      <a:pt x="8321474" y="4674317"/>
                      <a:pt x="8321474" y="4643837"/>
                    </a:cubicBezTo>
                    <a:lnTo>
                      <a:pt x="8321474" y="58420"/>
                    </a:lnTo>
                    <a:cubicBezTo>
                      <a:pt x="8337984" y="64770"/>
                      <a:pt x="8350684" y="80010"/>
                      <a:pt x="8350684" y="99060"/>
                    </a:cubicBezTo>
                    <a:lnTo>
                      <a:pt x="8350684" y="4687017"/>
                    </a:lnTo>
                    <a:close/>
                  </a:path>
                </a:pathLst>
              </a:custGeom>
              <a:solidFill>
                <a:srgbClr val="000000"/>
              </a:solidFill>
            </p:spPr>
          </p:sp>
        </p:grpSp>
        <p:grpSp>
          <p:nvGrpSpPr>
            <p:cNvPr name="Group 12" id="12"/>
            <p:cNvGrpSpPr/>
            <p:nvPr/>
          </p:nvGrpSpPr>
          <p:grpSpPr>
            <a:xfrm rot="0">
              <a:off x="0" y="0"/>
              <a:ext cx="5507408" cy="1020311"/>
              <a:chOff x="0" y="0"/>
              <a:chExt cx="5421719" cy="1004436"/>
            </a:xfrm>
          </p:grpSpPr>
          <p:sp>
            <p:nvSpPr>
              <p:cNvPr name="Freeform 13" id="13"/>
              <p:cNvSpPr/>
              <p:nvPr/>
            </p:nvSpPr>
            <p:spPr>
              <a:xfrm flipH="false" flipV="false" rot="0">
                <a:off x="57150" y="58420"/>
                <a:ext cx="5351869" cy="933316"/>
              </a:xfrm>
              <a:custGeom>
                <a:avLst/>
                <a:gdLst/>
                <a:ahLst/>
                <a:cxnLst/>
                <a:rect r="r" b="b" t="t" l="l"/>
                <a:pathLst>
                  <a:path h="933316" w="5351869">
                    <a:moveTo>
                      <a:pt x="5266779" y="902836"/>
                    </a:moveTo>
                    <a:lnTo>
                      <a:pt x="0" y="902836"/>
                    </a:lnTo>
                    <a:cubicBezTo>
                      <a:pt x="5080" y="920616"/>
                      <a:pt x="21590" y="933316"/>
                      <a:pt x="40640" y="933316"/>
                    </a:cubicBezTo>
                    <a:lnTo>
                      <a:pt x="5308689" y="933316"/>
                    </a:lnTo>
                    <a:cubicBezTo>
                      <a:pt x="5332819" y="933316"/>
                      <a:pt x="5351869" y="914266"/>
                      <a:pt x="5351869" y="890136"/>
                    </a:cubicBezTo>
                    <a:lnTo>
                      <a:pt x="5351869" y="40640"/>
                    </a:lnTo>
                    <a:cubicBezTo>
                      <a:pt x="5351869" y="21590"/>
                      <a:pt x="5339169" y="6350"/>
                      <a:pt x="5322659" y="0"/>
                    </a:cubicBezTo>
                    <a:lnTo>
                      <a:pt x="5322659" y="846956"/>
                    </a:lnTo>
                    <a:cubicBezTo>
                      <a:pt x="5322659" y="877436"/>
                      <a:pt x="5297259" y="902836"/>
                      <a:pt x="5266779" y="902836"/>
                    </a:cubicBezTo>
                    <a:close/>
                  </a:path>
                </a:pathLst>
              </a:custGeom>
              <a:solidFill>
                <a:srgbClr val="000000"/>
              </a:solidFill>
            </p:spPr>
          </p:sp>
          <p:sp>
            <p:nvSpPr>
              <p:cNvPr name="Freeform 14" id="14"/>
              <p:cNvSpPr/>
              <p:nvPr/>
            </p:nvSpPr>
            <p:spPr>
              <a:xfrm flipH="false" flipV="false" rot="0">
                <a:off x="12700" y="12700"/>
                <a:ext cx="5354409" cy="935856"/>
              </a:xfrm>
              <a:custGeom>
                <a:avLst/>
                <a:gdLst/>
                <a:ahLst/>
                <a:cxnLst/>
                <a:rect r="r" b="b" t="t" l="l"/>
                <a:pathLst>
                  <a:path h="935856" w="5354409">
                    <a:moveTo>
                      <a:pt x="43180" y="935856"/>
                    </a:moveTo>
                    <a:lnTo>
                      <a:pt x="5311229" y="935856"/>
                    </a:lnTo>
                    <a:cubicBezTo>
                      <a:pt x="5335359" y="935856"/>
                      <a:pt x="5354409" y="916806"/>
                      <a:pt x="5354409" y="892676"/>
                    </a:cubicBezTo>
                    <a:lnTo>
                      <a:pt x="5354409" y="43180"/>
                    </a:lnTo>
                    <a:cubicBezTo>
                      <a:pt x="5354409" y="19050"/>
                      <a:pt x="5335359" y="0"/>
                      <a:pt x="5311229" y="0"/>
                    </a:cubicBezTo>
                    <a:lnTo>
                      <a:pt x="43180" y="0"/>
                    </a:lnTo>
                    <a:cubicBezTo>
                      <a:pt x="19050" y="0"/>
                      <a:pt x="0" y="19050"/>
                      <a:pt x="0" y="43180"/>
                    </a:cubicBezTo>
                    <a:lnTo>
                      <a:pt x="0" y="892676"/>
                    </a:lnTo>
                    <a:cubicBezTo>
                      <a:pt x="0" y="916806"/>
                      <a:pt x="19050" y="935856"/>
                      <a:pt x="43180" y="935856"/>
                    </a:cubicBezTo>
                    <a:close/>
                  </a:path>
                </a:pathLst>
              </a:custGeom>
              <a:solidFill>
                <a:srgbClr val="F8F8F8"/>
              </a:solidFill>
            </p:spPr>
          </p:sp>
          <p:sp>
            <p:nvSpPr>
              <p:cNvPr name="Freeform 15" id="15"/>
              <p:cNvSpPr/>
              <p:nvPr/>
            </p:nvSpPr>
            <p:spPr>
              <a:xfrm flipH="false" flipV="false" rot="0">
                <a:off x="0" y="0"/>
                <a:ext cx="5421719" cy="1004436"/>
              </a:xfrm>
              <a:custGeom>
                <a:avLst/>
                <a:gdLst/>
                <a:ahLst/>
                <a:cxnLst/>
                <a:rect r="r" b="b" t="t" l="l"/>
                <a:pathLst>
                  <a:path h="1004436" w="5421719">
                    <a:moveTo>
                      <a:pt x="5378539" y="44450"/>
                    </a:moveTo>
                    <a:cubicBezTo>
                      <a:pt x="5373459" y="19050"/>
                      <a:pt x="5350599" y="0"/>
                      <a:pt x="5323929" y="0"/>
                    </a:cubicBezTo>
                    <a:lnTo>
                      <a:pt x="55880" y="0"/>
                    </a:lnTo>
                    <a:cubicBezTo>
                      <a:pt x="25400" y="0"/>
                      <a:pt x="0" y="25400"/>
                      <a:pt x="0" y="55880"/>
                    </a:cubicBezTo>
                    <a:lnTo>
                      <a:pt x="0" y="905376"/>
                    </a:lnTo>
                    <a:cubicBezTo>
                      <a:pt x="0" y="932046"/>
                      <a:pt x="17780" y="953636"/>
                      <a:pt x="43180" y="959986"/>
                    </a:cubicBezTo>
                    <a:cubicBezTo>
                      <a:pt x="48260" y="985386"/>
                      <a:pt x="71120" y="1004436"/>
                      <a:pt x="97790" y="1004436"/>
                    </a:cubicBezTo>
                    <a:lnTo>
                      <a:pt x="5365839" y="1004436"/>
                    </a:lnTo>
                    <a:cubicBezTo>
                      <a:pt x="5396319" y="1004436"/>
                      <a:pt x="5421719" y="979036"/>
                      <a:pt x="5421719" y="948556"/>
                    </a:cubicBezTo>
                    <a:lnTo>
                      <a:pt x="5421719" y="99060"/>
                    </a:lnTo>
                    <a:cubicBezTo>
                      <a:pt x="5421719" y="72390"/>
                      <a:pt x="5403939" y="50800"/>
                      <a:pt x="5378539" y="44450"/>
                    </a:cubicBezTo>
                    <a:close/>
                    <a:moveTo>
                      <a:pt x="12700" y="905376"/>
                    </a:moveTo>
                    <a:lnTo>
                      <a:pt x="12700" y="55880"/>
                    </a:lnTo>
                    <a:cubicBezTo>
                      <a:pt x="12700" y="31750"/>
                      <a:pt x="31750" y="12700"/>
                      <a:pt x="55880" y="12700"/>
                    </a:cubicBezTo>
                    <a:lnTo>
                      <a:pt x="5323929" y="12700"/>
                    </a:lnTo>
                    <a:cubicBezTo>
                      <a:pt x="5348059" y="12700"/>
                      <a:pt x="5367109" y="31750"/>
                      <a:pt x="5367109" y="55880"/>
                    </a:cubicBezTo>
                    <a:lnTo>
                      <a:pt x="5367109" y="905376"/>
                    </a:lnTo>
                    <a:cubicBezTo>
                      <a:pt x="5367109" y="929506"/>
                      <a:pt x="5348059" y="948556"/>
                      <a:pt x="5323929" y="948556"/>
                    </a:cubicBezTo>
                    <a:lnTo>
                      <a:pt x="55880" y="948556"/>
                    </a:lnTo>
                    <a:cubicBezTo>
                      <a:pt x="31750" y="948556"/>
                      <a:pt x="12700" y="929506"/>
                      <a:pt x="12700" y="905376"/>
                    </a:cubicBezTo>
                    <a:close/>
                    <a:moveTo>
                      <a:pt x="5409019" y="948556"/>
                    </a:moveTo>
                    <a:cubicBezTo>
                      <a:pt x="5409019" y="972686"/>
                      <a:pt x="5389969" y="991736"/>
                      <a:pt x="5365839" y="991736"/>
                    </a:cubicBezTo>
                    <a:lnTo>
                      <a:pt x="97790" y="991736"/>
                    </a:lnTo>
                    <a:cubicBezTo>
                      <a:pt x="78740" y="991736"/>
                      <a:pt x="62230" y="979036"/>
                      <a:pt x="57150" y="961256"/>
                    </a:cubicBezTo>
                    <a:lnTo>
                      <a:pt x="5323929" y="961256"/>
                    </a:lnTo>
                    <a:cubicBezTo>
                      <a:pt x="5354409" y="961256"/>
                      <a:pt x="5379809" y="935856"/>
                      <a:pt x="5379809" y="905376"/>
                    </a:cubicBezTo>
                    <a:lnTo>
                      <a:pt x="5379809" y="58420"/>
                    </a:lnTo>
                    <a:cubicBezTo>
                      <a:pt x="5396319" y="64770"/>
                      <a:pt x="5409019" y="80010"/>
                      <a:pt x="5409019" y="99060"/>
                    </a:cubicBezTo>
                    <a:lnTo>
                      <a:pt x="5409019" y="948556"/>
                    </a:lnTo>
                    <a:close/>
                  </a:path>
                </a:pathLst>
              </a:custGeom>
              <a:solidFill>
                <a:srgbClr val="000000"/>
              </a:solidFill>
            </p:spPr>
          </p:sp>
        </p:grpSp>
        <p:grpSp>
          <p:nvGrpSpPr>
            <p:cNvPr name="Group 16" id="16"/>
            <p:cNvGrpSpPr/>
            <p:nvPr/>
          </p:nvGrpSpPr>
          <p:grpSpPr>
            <a:xfrm rot="0">
              <a:off x="0" y="0"/>
              <a:ext cx="5507408" cy="1020311"/>
              <a:chOff x="0" y="0"/>
              <a:chExt cx="5421719" cy="1004436"/>
            </a:xfrm>
          </p:grpSpPr>
          <p:sp>
            <p:nvSpPr>
              <p:cNvPr name="Freeform 17" id="17"/>
              <p:cNvSpPr/>
              <p:nvPr/>
            </p:nvSpPr>
            <p:spPr>
              <a:xfrm flipH="false" flipV="false" rot="0">
                <a:off x="57150" y="58420"/>
                <a:ext cx="5351869" cy="933316"/>
              </a:xfrm>
              <a:custGeom>
                <a:avLst/>
                <a:gdLst/>
                <a:ahLst/>
                <a:cxnLst/>
                <a:rect r="r" b="b" t="t" l="l"/>
                <a:pathLst>
                  <a:path h="933316" w="5351869">
                    <a:moveTo>
                      <a:pt x="5266779" y="902836"/>
                    </a:moveTo>
                    <a:lnTo>
                      <a:pt x="0" y="902836"/>
                    </a:lnTo>
                    <a:cubicBezTo>
                      <a:pt x="5080" y="920616"/>
                      <a:pt x="21590" y="933316"/>
                      <a:pt x="40640" y="933316"/>
                    </a:cubicBezTo>
                    <a:lnTo>
                      <a:pt x="5308689" y="933316"/>
                    </a:lnTo>
                    <a:cubicBezTo>
                      <a:pt x="5332819" y="933316"/>
                      <a:pt x="5351869" y="914266"/>
                      <a:pt x="5351869" y="890136"/>
                    </a:cubicBezTo>
                    <a:lnTo>
                      <a:pt x="5351869" y="40640"/>
                    </a:lnTo>
                    <a:cubicBezTo>
                      <a:pt x="5351869" y="21590"/>
                      <a:pt x="5339169" y="6350"/>
                      <a:pt x="5322659" y="0"/>
                    </a:cubicBezTo>
                    <a:lnTo>
                      <a:pt x="5322659" y="846956"/>
                    </a:lnTo>
                    <a:cubicBezTo>
                      <a:pt x="5322659" y="877436"/>
                      <a:pt x="5297259" y="902836"/>
                      <a:pt x="5266779" y="902836"/>
                    </a:cubicBezTo>
                    <a:close/>
                  </a:path>
                </a:pathLst>
              </a:custGeom>
              <a:solidFill>
                <a:srgbClr val="000000"/>
              </a:solidFill>
            </p:spPr>
          </p:sp>
          <p:sp>
            <p:nvSpPr>
              <p:cNvPr name="Freeform 18" id="18"/>
              <p:cNvSpPr/>
              <p:nvPr/>
            </p:nvSpPr>
            <p:spPr>
              <a:xfrm flipH="false" flipV="false" rot="0">
                <a:off x="12700" y="12700"/>
                <a:ext cx="5354409" cy="935856"/>
              </a:xfrm>
              <a:custGeom>
                <a:avLst/>
                <a:gdLst/>
                <a:ahLst/>
                <a:cxnLst/>
                <a:rect r="r" b="b" t="t" l="l"/>
                <a:pathLst>
                  <a:path h="935856" w="5354409">
                    <a:moveTo>
                      <a:pt x="43180" y="935856"/>
                    </a:moveTo>
                    <a:lnTo>
                      <a:pt x="5311229" y="935856"/>
                    </a:lnTo>
                    <a:cubicBezTo>
                      <a:pt x="5335359" y="935856"/>
                      <a:pt x="5354409" y="916806"/>
                      <a:pt x="5354409" y="892676"/>
                    </a:cubicBezTo>
                    <a:lnTo>
                      <a:pt x="5354409" y="43180"/>
                    </a:lnTo>
                    <a:cubicBezTo>
                      <a:pt x="5354409" y="19050"/>
                      <a:pt x="5335359" y="0"/>
                      <a:pt x="5311229" y="0"/>
                    </a:cubicBezTo>
                    <a:lnTo>
                      <a:pt x="43180" y="0"/>
                    </a:lnTo>
                    <a:cubicBezTo>
                      <a:pt x="19050" y="0"/>
                      <a:pt x="0" y="19050"/>
                      <a:pt x="0" y="43180"/>
                    </a:cubicBezTo>
                    <a:lnTo>
                      <a:pt x="0" y="892676"/>
                    </a:lnTo>
                    <a:cubicBezTo>
                      <a:pt x="0" y="916806"/>
                      <a:pt x="19050" y="935856"/>
                      <a:pt x="43180" y="935856"/>
                    </a:cubicBezTo>
                    <a:close/>
                  </a:path>
                </a:pathLst>
              </a:custGeom>
              <a:solidFill>
                <a:srgbClr val="F8F8F8"/>
              </a:solidFill>
            </p:spPr>
          </p:sp>
          <p:sp>
            <p:nvSpPr>
              <p:cNvPr name="Freeform 19" id="19"/>
              <p:cNvSpPr/>
              <p:nvPr/>
            </p:nvSpPr>
            <p:spPr>
              <a:xfrm flipH="false" flipV="false" rot="0">
                <a:off x="0" y="0"/>
                <a:ext cx="5421719" cy="1004436"/>
              </a:xfrm>
              <a:custGeom>
                <a:avLst/>
                <a:gdLst/>
                <a:ahLst/>
                <a:cxnLst/>
                <a:rect r="r" b="b" t="t" l="l"/>
                <a:pathLst>
                  <a:path h="1004436" w="5421719">
                    <a:moveTo>
                      <a:pt x="5378539" y="44450"/>
                    </a:moveTo>
                    <a:cubicBezTo>
                      <a:pt x="5373459" y="19050"/>
                      <a:pt x="5350599" y="0"/>
                      <a:pt x="5323929" y="0"/>
                    </a:cubicBezTo>
                    <a:lnTo>
                      <a:pt x="55880" y="0"/>
                    </a:lnTo>
                    <a:cubicBezTo>
                      <a:pt x="25400" y="0"/>
                      <a:pt x="0" y="25400"/>
                      <a:pt x="0" y="55880"/>
                    </a:cubicBezTo>
                    <a:lnTo>
                      <a:pt x="0" y="905376"/>
                    </a:lnTo>
                    <a:cubicBezTo>
                      <a:pt x="0" y="932046"/>
                      <a:pt x="17780" y="953636"/>
                      <a:pt x="43180" y="959986"/>
                    </a:cubicBezTo>
                    <a:cubicBezTo>
                      <a:pt x="48260" y="985386"/>
                      <a:pt x="71120" y="1004436"/>
                      <a:pt x="97790" y="1004436"/>
                    </a:cubicBezTo>
                    <a:lnTo>
                      <a:pt x="5365839" y="1004436"/>
                    </a:lnTo>
                    <a:cubicBezTo>
                      <a:pt x="5396319" y="1004436"/>
                      <a:pt x="5421719" y="979036"/>
                      <a:pt x="5421719" y="948556"/>
                    </a:cubicBezTo>
                    <a:lnTo>
                      <a:pt x="5421719" y="99060"/>
                    </a:lnTo>
                    <a:cubicBezTo>
                      <a:pt x="5421719" y="72390"/>
                      <a:pt x="5403939" y="50800"/>
                      <a:pt x="5378539" y="44450"/>
                    </a:cubicBezTo>
                    <a:close/>
                    <a:moveTo>
                      <a:pt x="12700" y="905376"/>
                    </a:moveTo>
                    <a:lnTo>
                      <a:pt x="12700" y="55880"/>
                    </a:lnTo>
                    <a:cubicBezTo>
                      <a:pt x="12700" y="31750"/>
                      <a:pt x="31750" y="12700"/>
                      <a:pt x="55880" y="12700"/>
                    </a:cubicBezTo>
                    <a:lnTo>
                      <a:pt x="5323929" y="12700"/>
                    </a:lnTo>
                    <a:cubicBezTo>
                      <a:pt x="5348059" y="12700"/>
                      <a:pt x="5367109" y="31750"/>
                      <a:pt x="5367109" y="55880"/>
                    </a:cubicBezTo>
                    <a:lnTo>
                      <a:pt x="5367109" y="905376"/>
                    </a:lnTo>
                    <a:cubicBezTo>
                      <a:pt x="5367109" y="929506"/>
                      <a:pt x="5348059" y="948556"/>
                      <a:pt x="5323929" y="948556"/>
                    </a:cubicBezTo>
                    <a:lnTo>
                      <a:pt x="55880" y="948556"/>
                    </a:lnTo>
                    <a:cubicBezTo>
                      <a:pt x="31750" y="948556"/>
                      <a:pt x="12700" y="929506"/>
                      <a:pt x="12700" y="905376"/>
                    </a:cubicBezTo>
                    <a:close/>
                    <a:moveTo>
                      <a:pt x="5409019" y="948556"/>
                    </a:moveTo>
                    <a:cubicBezTo>
                      <a:pt x="5409019" y="972686"/>
                      <a:pt x="5389969" y="991736"/>
                      <a:pt x="5365839" y="991736"/>
                    </a:cubicBezTo>
                    <a:lnTo>
                      <a:pt x="97790" y="991736"/>
                    </a:lnTo>
                    <a:cubicBezTo>
                      <a:pt x="78740" y="991736"/>
                      <a:pt x="62230" y="979036"/>
                      <a:pt x="57150" y="961256"/>
                    </a:cubicBezTo>
                    <a:lnTo>
                      <a:pt x="5323929" y="961256"/>
                    </a:lnTo>
                    <a:cubicBezTo>
                      <a:pt x="5354409" y="961256"/>
                      <a:pt x="5379809" y="935856"/>
                      <a:pt x="5379809" y="905376"/>
                    </a:cubicBezTo>
                    <a:lnTo>
                      <a:pt x="5379809" y="58420"/>
                    </a:lnTo>
                    <a:cubicBezTo>
                      <a:pt x="5396319" y="64770"/>
                      <a:pt x="5409019" y="80010"/>
                      <a:pt x="5409019" y="99060"/>
                    </a:cubicBezTo>
                    <a:lnTo>
                      <a:pt x="5409019" y="948556"/>
                    </a:lnTo>
                    <a:close/>
                  </a:path>
                </a:pathLst>
              </a:custGeom>
              <a:solidFill>
                <a:srgbClr val="000000"/>
              </a:solidFill>
            </p:spPr>
          </p:sp>
        </p:grpSp>
        <p:grpSp>
          <p:nvGrpSpPr>
            <p:cNvPr name="Group 20" id="20"/>
            <p:cNvGrpSpPr/>
            <p:nvPr/>
          </p:nvGrpSpPr>
          <p:grpSpPr>
            <a:xfrm rot="0">
              <a:off x="0" y="0"/>
              <a:ext cx="8495565" cy="1020311"/>
              <a:chOff x="0" y="0"/>
              <a:chExt cx="8363384" cy="1004436"/>
            </a:xfrm>
          </p:grpSpPr>
          <p:sp>
            <p:nvSpPr>
              <p:cNvPr name="Freeform 21" id="21"/>
              <p:cNvSpPr/>
              <p:nvPr/>
            </p:nvSpPr>
            <p:spPr>
              <a:xfrm flipH="false" flipV="false" rot="0">
                <a:off x="57150" y="58420"/>
                <a:ext cx="8293534" cy="933316"/>
              </a:xfrm>
              <a:custGeom>
                <a:avLst/>
                <a:gdLst/>
                <a:ahLst/>
                <a:cxnLst/>
                <a:rect r="r" b="b" t="t" l="l"/>
                <a:pathLst>
                  <a:path h="933316" w="8293534">
                    <a:moveTo>
                      <a:pt x="8208445" y="902836"/>
                    </a:moveTo>
                    <a:lnTo>
                      <a:pt x="0" y="902836"/>
                    </a:lnTo>
                    <a:cubicBezTo>
                      <a:pt x="5080" y="920616"/>
                      <a:pt x="21590" y="933316"/>
                      <a:pt x="40640" y="933316"/>
                    </a:cubicBezTo>
                    <a:lnTo>
                      <a:pt x="8250355" y="933316"/>
                    </a:lnTo>
                    <a:cubicBezTo>
                      <a:pt x="8274484" y="933316"/>
                      <a:pt x="8293534" y="914266"/>
                      <a:pt x="8293534" y="890136"/>
                    </a:cubicBezTo>
                    <a:lnTo>
                      <a:pt x="8293534" y="40640"/>
                    </a:lnTo>
                    <a:cubicBezTo>
                      <a:pt x="8293534" y="21590"/>
                      <a:pt x="8280834" y="6350"/>
                      <a:pt x="8264324" y="0"/>
                    </a:cubicBezTo>
                    <a:lnTo>
                      <a:pt x="8264324" y="846956"/>
                    </a:lnTo>
                    <a:cubicBezTo>
                      <a:pt x="8264324" y="877436"/>
                      <a:pt x="8238924" y="902836"/>
                      <a:pt x="8208445" y="902836"/>
                    </a:cubicBezTo>
                    <a:close/>
                  </a:path>
                </a:pathLst>
              </a:custGeom>
              <a:solidFill>
                <a:srgbClr val="000000"/>
              </a:solidFill>
            </p:spPr>
          </p:sp>
          <p:sp>
            <p:nvSpPr>
              <p:cNvPr name="Freeform 22" id="22"/>
              <p:cNvSpPr/>
              <p:nvPr/>
            </p:nvSpPr>
            <p:spPr>
              <a:xfrm flipH="false" flipV="false" rot="0">
                <a:off x="12700" y="12700"/>
                <a:ext cx="8296074" cy="935856"/>
              </a:xfrm>
              <a:custGeom>
                <a:avLst/>
                <a:gdLst/>
                <a:ahLst/>
                <a:cxnLst/>
                <a:rect r="r" b="b" t="t" l="l"/>
                <a:pathLst>
                  <a:path h="935856" w="8296074">
                    <a:moveTo>
                      <a:pt x="43180" y="935856"/>
                    </a:moveTo>
                    <a:lnTo>
                      <a:pt x="8252895" y="935856"/>
                    </a:lnTo>
                    <a:cubicBezTo>
                      <a:pt x="8277024" y="935856"/>
                      <a:pt x="8296074" y="916806"/>
                      <a:pt x="8296074" y="892676"/>
                    </a:cubicBezTo>
                    <a:lnTo>
                      <a:pt x="8296074" y="43180"/>
                    </a:lnTo>
                    <a:cubicBezTo>
                      <a:pt x="8296074" y="19050"/>
                      <a:pt x="8277024" y="0"/>
                      <a:pt x="8252895" y="0"/>
                    </a:cubicBezTo>
                    <a:lnTo>
                      <a:pt x="43180" y="0"/>
                    </a:lnTo>
                    <a:cubicBezTo>
                      <a:pt x="19050" y="0"/>
                      <a:pt x="0" y="19050"/>
                      <a:pt x="0" y="43180"/>
                    </a:cubicBezTo>
                    <a:lnTo>
                      <a:pt x="0" y="892676"/>
                    </a:lnTo>
                    <a:cubicBezTo>
                      <a:pt x="0" y="916806"/>
                      <a:pt x="19050" y="935856"/>
                      <a:pt x="43180" y="935856"/>
                    </a:cubicBezTo>
                    <a:close/>
                  </a:path>
                </a:pathLst>
              </a:custGeom>
              <a:solidFill>
                <a:srgbClr val="F8F8F8"/>
              </a:solidFill>
            </p:spPr>
          </p:sp>
          <p:sp>
            <p:nvSpPr>
              <p:cNvPr name="Freeform 23" id="23"/>
              <p:cNvSpPr/>
              <p:nvPr/>
            </p:nvSpPr>
            <p:spPr>
              <a:xfrm flipH="false" flipV="false" rot="0">
                <a:off x="0" y="0"/>
                <a:ext cx="8363384" cy="1004436"/>
              </a:xfrm>
              <a:custGeom>
                <a:avLst/>
                <a:gdLst/>
                <a:ahLst/>
                <a:cxnLst/>
                <a:rect r="r" b="b" t="t" l="l"/>
                <a:pathLst>
                  <a:path h="1004436" w="8363384">
                    <a:moveTo>
                      <a:pt x="8320205" y="44450"/>
                    </a:moveTo>
                    <a:cubicBezTo>
                      <a:pt x="8315124" y="19050"/>
                      <a:pt x="8292264" y="0"/>
                      <a:pt x="8265594" y="0"/>
                    </a:cubicBezTo>
                    <a:lnTo>
                      <a:pt x="55880" y="0"/>
                    </a:lnTo>
                    <a:cubicBezTo>
                      <a:pt x="25400" y="0"/>
                      <a:pt x="0" y="25400"/>
                      <a:pt x="0" y="55880"/>
                    </a:cubicBezTo>
                    <a:lnTo>
                      <a:pt x="0" y="905376"/>
                    </a:lnTo>
                    <a:cubicBezTo>
                      <a:pt x="0" y="932046"/>
                      <a:pt x="17780" y="953636"/>
                      <a:pt x="43180" y="959986"/>
                    </a:cubicBezTo>
                    <a:cubicBezTo>
                      <a:pt x="48260" y="985386"/>
                      <a:pt x="71120" y="1004436"/>
                      <a:pt x="97790" y="1004436"/>
                    </a:cubicBezTo>
                    <a:lnTo>
                      <a:pt x="8307505" y="1004436"/>
                    </a:lnTo>
                    <a:cubicBezTo>
                      <a:pt x="8337984" y="1004436"/>
                      <a:pt x="8363384" y="979036"/>
                      <a:pt x="8363384" y="948556"/>
                    </a:cubicBezTo>
                    <a:lnTo>
                      <a:pt x="8363384" y="99060"/>
                    </a:lnTo>
                    <a:cubicBezTo>
                      <a:pt x="8363384" y="72390"/>
                      <a:pt x="8345605" y="50800"/>
                      <a:pt x="8320205" y="44450"/>
                    </a:cubicBezTo>
                    <a:close/>
                    <a:moveTo>
                      <a:pt x="12700" y="905376"/>
                    </a:moveTo>
                    <a:lnTo>
                      <a:pt x="12700" y="55880"/>
                    </a:lnTo>
                    <a:cubicBezTo>
                      <a:pt x="12700" y="31750"/>
                      <a:pt x="31750" y="12700"/>
                      <a:pt x="55880" y="12700"/>
                    </a:cubicBezTo>
                    <a:lnTo>
                      <a:pt x="8265595" y="12700"/>
                    </a:lnTo>
                    <a:cubicBezTo>
                      <a:pt x="8289724" y="12700"/>
                      <a:pt x="8308774" y="31750"/>
                      <a:pt x="8308774" y="55880"/>
                    </a:cubicBezTo>
                    <a:lnTo>
                      <a:pt x="8308774" y="905376"/>
                    </a:lnTo>
                    <a:cubicBezTo>
                      <a:pt x="8308774" y="929506"/>
                      <a:pt x="8289724" y="948556"/>
                      <a:pt x="8265595" y="948556"/>
                    </a:cubicBezTo>
                    <a:lnTo>
                      <a:pt x="55880" y="948556"/>
                    </a:lnTo>
                    <a:cubicBezTo>
                      <a:pt x="31750" y="948556"/>
                      <a:pt x="12700" y="929506"/>
                      <a:pt x="12700" y="905376"/>
                    </a:cubicBezTo>
                    <a:close/>
                    <a:moveTo>
                      <a:pt x="8350684" y="948556"/>
                    </a:moveTo>
                    <a:cubicBezTo>
                      <a:pt x="8350684" y="972686"/>
                      <a:pt x="8331634" y="991736"/>
                      <a:pt x="8307505" y="991736"/>
                    </a:cubicBezTo>
                    <a:lnTo>
                      <a:pt x="97790" y="991736"/>
                    </a:lnTo>
                    <a:cubicBezTo>
                      <a:pt x="78740" y="991736"/>
                      <a:pt x="62230" y="979036"/>
                      <a:pt x="57150" y="961256"/>
                    </a:cubicBezTo>
                    <a:lnTo>
                      <a:pt x="8265595" y="961256"/>
                    </a:lnTo>
                    <a:cubicBezTo>
                      <a:pt x="8296074" y="961256"/>
                      <a:pt x="8321474" y="935856"/>
                      <a:pt x="8321474" y="905376"/>
                    </a:cubicBezTo>
                    <a:lnTo>
                      <a:pt x="8321474" y="58420"/>
                    </a:lnTo>
                    <a:cubicBezTo>
                      <a:pt x="8337984" y="64770"/>
                      <a:pt x="8350684" y="80010"/>
                      <a:pt x="8350684" y="99060"/>
                    </a:cubicBezTo>
                    <a:lnTo>
                      <a:pt x="8350684" y="948556"/>
                    </a:lnTo>
                    <a:close/>
                  </a:path>
                </a:pathLst>
              </a:custGeom>
              <a:solidFill>
                <a:srgbClr val="000000"/>
              </a:solidFill>
            </p:spPr>
          </p:sp>
        </p:grpSp>
      </p:grpSp>
      <p:sp>
        <p:nvSpPr>
          <p:cNvPr name="Freeform 24" id="24"/>
          <p:cNvSpPr/>
          <p:nvPr/>
        </p:nvSpPr>
        <p:spPr>
          <a:xfrm flipH="false" flipV="false" rot="0">
            <a:off x="11188484" y="1309068"/>
            <a:ext cx="369617" cy="369617"/>
          </a:xfrm>
          <a:custGeom>
            <a:avLst/>
            <a:gdLst/>
            <a:ahLst/>
            <a:cxnLst/>
            <a:rect r="r" b="b" t="t" l="l"/>
            <a:pathLst>
              <a:path h="369617" w="369617">
                <a:moveTo>
                  <a:pt x="0" y="0"/>
                </a:moveTo>
                <a:lnTo>
                  <a:pt x="369617" y="0"/>
                </a:lnTo>
                <a:lnTo>
                  <a:pt x="369617" y="369616"/>
                </a:lnTo>
                <a:lnTo>
                  <a:pt x="0" y="36961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25" id="25"/>
          <p:cNvSpPr txBox="true"/>
          <p:nvPr/>
        </p:nvSpPr>
        <p:spPr>
          <a:xfrm rot="0">
            <a:off x="11871717" y="1303376"/>
            <a:ext cx="2652164" cy="419100"/>
          </a:xfrm>
          <a:prstGeom prst="rect">
            <a:avLst/>
          </a:prstGeom>
        </p:spPr>
        <p:txBody>
          <a:bodyPr anchor="t" rtlCol="false" tIns="0" lIns="0" bIns="0" rIns="0">
            <a:spAutoFit/>
          </a:bodyPr>
          <a:lstStyle/>
          <a:p>
            <a:pPr algn="l">
              <a:lnSpc>
                <a:spcPts val="3000"/>
              </a:lnSpc>
            </a:pPr>
            <a:r>
              <a:rPr lang="en-US" b="true" sz="3000" spc="-30">
                <a:solidFill>
                  <a:srgbClr val="000000"/>
                </a:solidFill>
                <a:latin typeface="Arimo Bold"/>
                <a:ea typeface="Arimo Bold"/>
                <a:cs typeface="Arimo Bold"/>
                <a:sym typeface="Arimo Bold"/>
              </a:rPr>
              <a:t>Prompt #1</a:t>
            </a:r>
          </a:p>
        </p:txBody>
      </p:sp>
      <p:sp>
        <p:nvSpPr>
          <p:cNvPr name="TextBox 26" id="26"/>
          <p:cNvSpPr txBox="true"/>
          <p:nvPr/>
        </p:nvSpPr>
        <p:spPr>
          <a:xfrm rot="0">
            <a:off x="11188484" y="2079669"/>
            <a:ext cx="5687700" cy="2091876"/>
          </a:xfrm>
          <a:prstGeom prst="rect">
            <a:avLst/>
          </a:prstGeom>
        </p:spPr>
        <p:txBody>
          <a:bodyPr anchor="t" rtlCol="false" tIns="0" lIns="0" bIns="0" rIns="0">
            <a:spAutoFit/>
          </a:bodyPr>
          <a:lstStyle/>
          <a:p>
            <a:pPr algn="l" marL="0" indent="0" lvl="0">
              <a:lnSpc>
                <a:spcPts val="3359"/>
              </a:lnSpc>
              <a:spcBef>
                <a:spcPct val="0"/>
              </a:spcBef>
            </a:pPr>
            <a:r>
              <a:rPr lang="en-US" sz="2400">
                <a:solidFill>
                  <a:srgbClr val="000000"/>
                </a:solidFill>
                <a:latin typeface="Arimo"/>
                <a:ea typeface="Arimo"/>
                <a:cs typeface="Arimo"/>
                <a:sym typeface="Arimo"/>
              </a:rPr>
              <a:t>You are a professor at a small liberal arts college and an expert in writing and rhetoric. Evaluate the following  student emails and provide a list of suggestions on how they can improve tone and clarity.</a:t>
            </a:r>
          </a:p>
        </p:txBody>
      </p:sp>
      <p:grpSp>
        <p:nvGrpSpPr>
          <p:cNvPr name="Group 27" id="27"/>
          <p:cNvGrpSpPr/>
          <p:nvPr/>
        </p:nvGrpSpPr>
        <p:grpSpPr>
          <a:xfrm rot="0">
            <a:off x="10887626" y="5043112"/>
            <a:ext cx="6371674" cy="4215188"/>
            <a:chOff x="0" y="0"/>
            <a:chExt cx="8495565" cy="5620251"/>
          </a:xfrm>
        </p:grpSpPr>
        <p:grpSp>
          <p:nvGrpSpPr>
            <p:cNvPr name="Group 28" id="28"/>
            <p:cNvGrpSpPr/>
            <p:nvPr/>
          </p:nvGrpSpPr>
          <p:grpSpPr>
            <a:xfrm rot="0">
              <a:off x="0" y="0"/>
              <a:ext cx="8495565" cy="5620251"/>
              <a:chOff x="0" y="0"/>
              <a:chExt cx="8363384" cy="5532806"/>
            </a:xfrm>
          </p:grpSpPr>
          <p:sp>
            <p:nvSpPr>
              <p:cNvPr name="Freeform 29" id="29"/>
              <p:cNvSpPr/>
              <p:nvPr/>
            </p:nvSpPr>
            <p:spPr>
              <a:xfrm flipH="false" flipV="false" rot="0">
                <a:off x="57150" y="58420"/>
                <a:ext cx="8293534" cy="5461686"/>
              </a:xfrm>
              <a:custGeom>
                <a:avLst/>
                <a:gdLst/>
                <a:ahLst/>
                <a:cxnLst/>
                <a:rect r="r" b="b" t="t" l="l"/>
                <a:pathLst>
                  <a:path h="5461686" w="8293534">
                    <a:moveTo>
                      <a:pt x="8208445" y="5431206"/>
                    </a:moveTo>
                    <a:lnTo>
                      <a:pt x="0" y="5431206"/>
                    </a:lnTo>
                    <a:cubicBezTo>
                      <a:pt x="5080" y="5448986"/>
                      <a:pt x="21590" y="5461686"/>
                      <a:pt x="40640" y="5461686"/>
                    </a:cubicBezTo>
                    <a:lnTo>
                      <a:pt x="8250355" y="5461686"/>
                    </a:lnTo>
                    <a:cubicBezTo>
                      <a:pt x="8274484" y="5461686"/>
                      <a:pt x="8293534" y="5442636"/>
                      <a:pt x="8293534" y="5418506"/>
                    </a:cubicBezTo>
                    <a:lnTo>
                      <a:pt x="8293534" y="40640"/>
                    </a:lnTo>
                    <a:cubicBezTo>
                      <a:pt x="8293534" y="21590"/>
                      <a:pt x="8280834" y="6350"/>
                      <a:pt x="8264324" y="0"/>
                    </a:cubicBezTo>
                    <a:lnTo>
                      <a:pt x="8264324" y="5375326"/>
                    </a:lnTo>
                    <a:cubicBezTo>
                      <a:pt x="8264324" y="5405806"/>
                      <a:pt x="8238924" y="5431206"/>
                      <a:pt x="8208445" y="5431206"/>
                    </a:cubicBezTo>
                    <a:close/>
                  </a:path>
                </a:pathLst>
              </a:custGeom>
              <a:solidFill>
                <a:srgbClr val="000000"/>
              </a:solidFill>
            </p:spPr>
          </p:sp>
          <p:sp>
            <p:nvSpPr>
              <p:cNvPr name="Freeform 30" id="30"/>
              <p:cNvSpPr/>
              <p:nvPr/>
            </p:nvSpPr>
            <p:spPr>
              <a:xfrm flipH="false" flipV="false" rot="0">
                <a:off x="12700" y="12700"/>
                <a:ext cx="8296074" cy="5464226"/>
              </a:xfrm>
              <a:custGeom>
                <a:avLst/>
                <a:gdLst/>
                <a:ahLst/>
                <a:cxnLst/>
                <a:rect r="r" b="b" t="t" l="l"/>
                <a:pathLst>
                  <a:path h="5464226" w="8296074">
                    <a:moveTo>
                      <a:pt x="43180" y="5464226"/>
                    </a:moveTo>
                    <a:lnTo>
                      <a:pt x="8252895" y="5464226"/>
                    </a:lnTo>
                    <a:cubicBezTo>
                      <a:pt x="8277024" y="5464226"/>
                      <a:pt x="8296074" y="5445176"/>
                      <a:pt x="8296074" y="5421046"/>
                    </a:cubicBezTo>
                    <a:lnTo>
                      <a:pt x="8296074" y="43180"/>
                    </a:lnTo>
                    <a:cubicBezTo>
                      <a:pt x="8296074" y="19050"/>
                      <a:pt x="8277024" y="0"/>
                      <a:pt x="8252895" y="0"/>
                    </a:cubicBezTo>
                    <a:lnTo>
                      <a:pt x="43180" y="0"/>
                    </a:lnTo>
                    <a:cubicBezTo>
                      <a:pt x="19050" y="0"/>
                      <a:pt x="0" y="19050"/>
                      <a:pt x="0" y="43180"/>
                    </a:cubicBezTo>
                    <a:lnTo>
                      <a:pt x="0" y="5421046"/>
                    </a:lnTo>
                    <a:cubicBezTo>
                      <a:pt x="0" y="5445176"/>
                      <a:pt x="19050" y="5464226"/>
                      <a:pt x="43180" y="5464226"/>
                    </a:cubicBezTo>
                    <a:close/>
                  </a:path>
                </a:pathLst>
              </a:custGeom>
              <a:solidFill>
                <a:srgbClr val="F8F8F8"/>
              </a:solidFill>
            </p:spPr>
          </p:sp>
          <p:sp>
            <p:nvSpPr>
              <p:cNvPr name="Freeform 31" id="31"/>
              <p:cNvSpPr/>
              <p:nvPr/>
            </p:nvSpPr>
            <p:spPr>
              <a:xfrm flipH="false" flipV="false" rot="0">
                <a:off x="0" y="0"/>
                <a:ext cx="8363384" cy="5532806"/>
              </a:xfrm>
              <a:custGeom>
                <a:avLst/>
                <a:gdLst/>
                <a:ahLst/>
                <a:cxnLst/>
                <a:rect r="r" b="b" t="t" l="l"/>
                <a:pathLst>
                  <a:path h="5532806" w="8363384">
                    <a:moveTo>
                      <a:pt x="8320205" y="44450"/>
                    </a:moveTo>
                    <a:cubicBezTo>
                      <a:pt x="8315124" y="19050"/>
                      <a:pt x="8292264" y="0"/>
                      <a:pt x="8265594" y="0"/>
                    </a:cubicBezTo>
                    <a:lnTo>
                      <a:pt x="55880" y="0"/>
                    </a:lnTo>
                    <a:cubicBezTo>
                      <a:pt x="25400" y="0"/>
                      <a:pt x="0" y="25400"/>
                      <a:pt x="0" y="55880"/>
                    </a:cubicBezTo>
                    <a:lnTo>
                      <a:pt x="0" y="5433746"/>
                    </a:lnTo>
                    <a:cubicBezTo>
                      <a:pt x="0" y="5460416"/>
                      <a:pt x="17780" y="5482006"/>
                      <a:pt x="43180" y="5488356"/>
                    </a:cubicBezTo>
                    <a:cubicBezTo>
                      <a:pt x="48260" y="5513756"/>
                      <a:pt x="71120" y="5532806"/>
                      <a:pt x="97790" y="5532806"/>
                    </a:cubicBezTo>
                    <a:lnTo>
                      <a:pt x="8307505" y="5532806"/>
                    </a:lnTo>
                    <a:cubicBezTo>
                      <a:pt x="8337984" y="5532806"/>
                      <a:pt x="8363384" y="5507406"/>
                      <a:pt x="8363384" y="5476926"/>
                    </a:cubicBezTo>
                    <a:lnTo>
                      <a:pt x="8363384" y="99060"/>
                    </a:lnTo>
                    <a:cubicBezTo>
                      <a:pt x="8363384" y="72390"/>
                      <a:pt x="8345605" y="50800"/>
                      <a:pt x="8320205" y="44450"/>
                    </a:cubicBezTo>
                    <a:close/>
                    <a:moveTo>
                      <a:pt x="12700" y="5433746"/>
                    </a:moveTo>
                    <a:lnTo>
                      <a:pt x="12700" y="55880"/>
                    </a:lnTo>
                    <a:cubicBezTo>
                      <a:pt x="12700" y="31750"/>
                      <a:pt x="31750" y="12700"/>
                      <a:pt x="55880" y="12700"/>
                    </a:cubicBezTo>
                    <a:lnTo>
                      <a:pt x="8265595" y="12700"/>
                    </a:lnTo>
                    <a:cubicBezTo>
                      <a:pt x="8289724" y="12700"/>
                      <a:pt x="8308774" y="31750"/>
                      <a:pt x="8308774" y="55880"/>
                    </a:cubicBezTo>
                    <a:lnTo>
                      <a:pt x="8308774" y="5433746"/>
                    </a:lnTo>
                    <a:cubicBezTo>
                      <a:pt x="8308774" y="5457876"/>
                      <a:pt x="8289724" y="5476926"/>
                      <a:pt x="8265595" y="5476926"/>
                    </a:cubicBezTo>
                    <a:lnTo>
                      <a:pt x="55880" y="5476926"/>
                    </a:lnTo>
                    <a:cubicBezTo>
                      <a:pt x="31750" y="5476926"/>
                      <a:pt x="12700" y="5457876"/>
                      <a:pt x="12700" y="5433746"/>
                    </a:cubicBezTo>
                    <a:close/>
                    <a:moveTo>
                      <a:pt x="8350684" y="5476926"/>
                    </a:moveTo>
                    <a:cubicBezTo>
                      <a:pt x="8350684" y="5501056"/>
                      <a:pt x="8331634" y="5520106"/>
                      <a:pt x="8307505" y="5520106"/>
                    </a:cubicBezTo>
                    <a:lnTo>
                      <a:pt x="97790" y="5520106"/>
                    </a:lnTo>
                    <a:cubicBezTo>
                      <a:pt x="78740" y="5520106"/>
                      <a:pt x="62230" y="5507406"/>
                      <a:pt x="57150" y="5489626"/>
                    </a:cubicBezTo>
                    <a:lnTo>
                      <a:pt x="8265595" y="5489626"/>
                    </a:lnTo>
                    <a:cubicBezTo>
                      <a:pt x="8296074" y="5489626"/>
                      <a:pt x="8321474" y="5464226"/>
                      <a:pt x="8321474" y="5433746"/>
                    </a:cubicBezTo>
                    <a:lnTo>
                      <a:pt x="8321474" y="58420"/>
                    </a:lnTo>
                    <a:cubicBezTo>
                      <a:pt x="8337984" y="64770"/>
                      <a:pt x="8350684" y="80010"/>
                      <a:pt x="8350684" y="99060"/>
                    </a:cubicBezTo>
                    <a:lnTo>
                      <a:pt x="8350684" y="5476926"/>
                    </a:lnTo>
                    <a:close/>
                  </a:path>
                </a:pathLst>
              </a:custGeom>
              <a:solidFill>
                <a:srgbClr val="000000"/>
              </a:solidFill>
            </p:spPr>
          </p:sp>
        </p:grpSp>
        <p:grpSp>
          <p:nvGrpSpPr>
            <p:cNvPr name="Group 32" id="32"/>
            <p:cNvGrpSpPr/>
            <p:nvPr/>
          </p:nvGrpSpPr>
          <p:grpSpPr>
            <a:xfrm rot="0">
              <a:off x="0" y="0"/>
              <a:ext cx="5507408" cy="1020311"/>
              <a:chOff x="0" y="0"/>
              <a:chExt cx="5421719" cy="1004436"/>
            </a:xfrm>
          </p:grpSpPr>
          <p:sp>
            <p:nvSpPr>
              <p:cNvPr name="Freeform 33" id="33"/>
              <p:cNvSpPr/>
              <p:nvPr/>
            </p:nvSpPr>
            <p:spPr>
              <a:xfrm flipH="false" flipV="false" rot="0">
                <a:off x="57150" y="58420"/>
                <a:ext cx="5351869" cy="933316"/>
              </a:xfrm>
              <a:custGeom>
                <a:avLst/>
                <a:gdLst/>
                <a:ahLst/>
                <a:cxnLst/>
                <a:rect r="r" b="b" t="t" l="l"/>
                <a:pathLst>
                  <a:path h="933316" w="5351869">
                    <a:moveTo>
                      <a:pt x="5266779" y="902836"/>
                    </a:moveTo>
                    <a:lnTo>
                      <a:pt x="0" y="902836"/>
                    </a:lnTo>
                    <a:cubicBezTo>
                      <a:pt x="5080" y="920616"/>
                      <a:pt x="21590" y="933316"/>
                      <a:pt x="40640" y="933316"/>
                    </a:cubicBezTo>
                    <a:lnTo>
                      <a:pt x="5308689" y="933316"/>
                    </a:lnTo>
                    <a:cubicBezTo>
                      <a:pt x="5332819" y="933316"/>
                      <a:pt x="5351869" y="914266"/>
                      <a:pt x="5351869" y="890136"/>
                    </a:cubicBezTo>
                    <a:lnTo>
                      <a:pt x="5351869" y="40640"/>
                    </a:lnTo>
                    <a:cubicBezTo>
                      <a:pt x="5351869" y="21590"/>
                      <a:pt x="5339169" y="6350"/>
                      <a:pt x="5322659" y="0"/>
                    </a:cubicBezTo>
                    <a:lnTo>
                      <a:pt x="5322659" y="846956"/>
                    </a:lnTo>
                    <a:cubicBezTo>
                      <a:pt x="5322659" y="877436"/>
                      <a:pt x="5297259" y="902836"/>
                      <a:pt x="5266779" y="902836"/>
                    </a:cubicBezTo>
                    <a:close/>
                  </a:path>
                </a:pathLst>
              </a:custGeom>
              <a:solidFill>
                <a:srgbClr val="000000"/>
              </a:solidFill>
            </p:spPr>
          </p:sp>
          <p:sp>
            <p:nvSpPr>
              <p:cNvPr name="Freeform 34" id="34"/>
              <p:cNvSpPr/>
              <p:nvPr/>
            </p:nvSpPr>
            <p:spPr>
              <a:xfrm flipH="false" flipV="false" rot="0">
                <a:off x="12700" y="12700"/>
                <a:ext cx="5354409" cy="935856"/>
              </a:xfrm>
              <a:custGeom>
                <a:avLst/>
                <a:gdLst/>
                <a:ahLst/>
                <a:cxnLst/>
                <a:rect r="r" b="b" t="t" l="l"/>
                <a:pathLst>
                  <a:path h="935856" w="5354409">
                    <a:moveTo>
                      <a:pt x="43180" y="935856"/>
                    </a:moveTo>
                    <a:lnTo>
                      <a:pt x="5311229" y="935856"/>
                    </a:lnTo>
                    <a:cubicBezTo>
                      <a:pt x="5335359" y="935856"/>
                      <a:pt x="5354409" y="916806"/>
                      <a:pt x="5354409" y="892676"/>
                    </a:cubicBezTo>
                    <a:lnTo>
                      <a:pt x="5354409" y="43180"/>
                    </a:lnTo>
                    <a:cubicBezTo>
                      <a:pt x="5354409" y="19050"/>
                      <a:pt x="5335359" y="0"/>
                      <a:pt x="5311229" y="0"/>
                    </a:cubicBezTo>
                    <a:lnTo>
                      <a:pt x="43180" y="0"/>
                    </a:lnTo>
                    <a:cubicBezTo>
                      <a:pt x="19050" y="0"/>
                      <a:pt x="0" y="19050"/>
                      <a:pt x="0" y="43180"/>
                    </a:cubicBezTo>
                    <a:lnTo>
                      <a:pt x="0" y="892676"/>
                    </a:lnTo>
                    <a:cubicBezTo>
                      <a:pt x="0" y="916806"/>
                      <a:pt x="19050" y="935856"/>
                      <a:pt x="43180" y="935856"/>
                    </a:cubicBezTo>
                    <a:close/>
                  </a:path>
                </a:pathLst>
              </a:custGeom>
              <a:solidFill>
                <a:srgbClr val="F8F8F8"/>
              </a:solidFill>
            </p:spPr>
          </p:sp>
          <p:sp>
            <p:nvSpPr>
              <p:cNvPr name="Freeform 35" id="35"/>
              <p:cNvSpPr/>
              <p:nvPr/>
            </p:nvSpPr>
            <p:spPr>
              <a:xfrm flipH="false" flipV="false" rot="0">
                <a:off x="0" y="0"/>
                <a:ext cx="5421719" cy="1004436"/>
              </a:xfrm>
              <a:custGeom>
                <a:avLst/>
                <a:gdLst/>
                <a:ahLst/>
                <a:cxnLst/>
                <a:rect r="r" b="b" t="t" l="l"/>
                <a:pathLst>
                  <a:path h="1004436" w="5421719">
                    <a:moveTo>
                      <a:pt x="5378539" y="44450"/>
                    </a:moveTo>
                    <a:cubicBezTo>
                      <a:pt x="5373459" y="19050"/>
                      <a:pt x="5350599" y="0"/>
                      <a:pt x="5323929" y="0"/>
                    </a:cubicBezTo>
                    <a:lnTo>
                      <a:pt x="55880" y="0"/>
                    </a:lnTo>
                    <a:cubicBezTo>
                      <a:pt x="25400" y="0"/>
                      <a:pt x="0" y="25400"/>
                      <a:pt x="0" y="55880"/>
                    </a:cubicBezTo>
                    <a:lnTo>
                      <a:pt x="0" y="905376"/>
                    </a:lnTo>
                    <a:cubicBezTo>
                      <a:pt x="0" y="932046"/>
                      <a:pt x="17780" y="953636"/>
                      <a:pt x="43180" y="959986"/>
                    </a:cubicBezTo>
                    <a:cubicBezTo>
                      <a:pt x="48260" y="985386"/>
                      <a:pt x="71120" y="1004436"/>
                      <a:pt x="97790" y="1004436"/>
                    </a:cubicBezTo>
                    <a:lnTo>
                      <a:pt x="5365839" y="1004436"/>
                    </a:lnTo>
                    <a:cubicBezTo>
                      <a:pt x="5396319" y="1004436"/>
                      <a:pt x="5421719" y="979036"/>
                      <a:pt x="5421719" y="948556"/>
                    </a:cubicBezTo>
                    <a:lnTo>
                      <a:pt x="5421719" y="99060"/>
                    </a:lnTo>
                    <a:cubicBezTo>
                      <a:pt x="5421719" y="72390"/>
                      <a:pt x="5403939" y="50800"/>
                      <a:pt x="5378539" y="44450"/>
                    </a:cubicBezTo>
                    <a:close/>
                    <a:moveTo>
                      <a:pt x="12700" y="905376"/>
                    </a:moveTo>
                    <a:lnTo>
                      <a:pt x="12700" y="55880"/>
                    </a:lnTo>
                    <a:cubicBezTo>
                      <a:pt x="12700" y="31750"/>
                      <a:pt x="31750" y="12700"/>
                      <a:pt x="55880" y="12700"/>
                    </a:cubicBezTo>
                    <a:lnTo>
                      <a:pt x="5323929" y="12700"/>
                    </a:lnTo>
                    <a:cubicBezTo>
                      <a:pt x="5348059" y="12700"/>
                      <a:pt x="5367109" y="31750"/>
                      <a:pt x="5367109" y="55880"/>
                    </a:cubicBezTo>
                    <a:lnTo>
                      <a:pt x="5367109" y="905376"/>
                    </a:lnTo>
                    <a:cubicBezTo>
                      <a:pt x="5367109" y="929506"/>
                      <a:pt x="5348059" y="948556"/>
                      <a:pt x="5323929" y="948556"/>
                    </a:cubicBezTo>
                    <a:lnTo>
                      <a:pt x="55880" y="948556"/>
                    </a:lnTo>
                    <a:cubicBezTo>
                      <a:pt x="31750" y="948556"/>
                      <a:pt x="12700" y="929506"/>
                      <a:pt x="12700" y="905376"/>
                    </a:cubicBezTo>
                    <a:close/>
                    <a:moveTo>
                      <a:pt x="5409019" y="948556"/>
                    </a:moveTo>
                    <a:cubicBezTo>
                      <a:pt x="5409019" y="972686"/>
                      <a:pt x="5389969" y="991736"/>
                      <a:pt x="5365839" y="991736"/>
                    </a:cubicBezTo>
                    <a:lnTo>
                      <a:pt x="97790" y="991736"/>
                    </a:lnTo>
                    <a:cubicBezTo>
                      <a:pt x="78740" y="991736"/>
                      <a:pt x="62230" y="979036"/>
                      <a:pt x="57150" y="961256"/>
                    </a:cubicBezTo>
                    <a:lnTo>
                      <a:pt x="5323929" y="961256"/>
                    </a:lnTo>
                    <a:cubicBezTo>
                      <a:pt x="5354409" y="961256"/>
                      <a:pt x="5379809" y="935856"/>
                      <a:pt x="5379809" y="905376"/>
                    </a:cubicBezTo>
                    <a:lnTo>
                      <a:pt x="5379809" y="58420"/>
                    </a:lnTo>
                    <a:cubicBezTo>
                      <a:pt x="5396319" y="64770"/>
                      <a:pt x="5409019" y="80010"/>
                      <a:pt x="5409019" y="99060"/>
                    </a:cubicBezTo>
                    <a:lnTo>
                      <a:pt x="5409019" y="948556"/>
                    </a:lnTo>
                    <a:close/>
                  </a:path>
                </a:pathLst>
              </a:custGeom>
              <a:solidFill>
                <a:srgbClr val="000000"/>
              </a:solidFill>
            </p:spPr>
          </p:sp>
        </p:grpSp>
        <p:grpSp>
          <p:nvGrpSpPr>
            <p:cNvPr name="Group 36" id="36"/>
            <p:cNvGrpSpPr/>
            <p:nvPr/>
          </p:nvGrpSpPr>
          <p:grpSpPr>
            <a:xfrm rot="0">
              <a:off x="0" y="0"/>
              <a:ext cx="5507408" cy="1020311"/>
              <a:chOff x="0" y="0"/>
              <a:chExt cx="5421719" cy="1004436"/>
            </a:xfrm>
          </p:grpSpPr>
          <p:sp>
            <p:nvSpPr>
              <p:cNvPr name="Freeform 37" id="37"/>
              <p:cNvSpPr/>
              <p:nvPr/>
            </p:nvSpPr>
            <p:spPr>
              <a:xfrm flipH="false" flipV="false" rot="0">
                <a:off x="57150" y="58420"/>
                <a:ext cx="5351869" cy="933316"/>
              </a:xfrm>
              <a:custGeom>
                <a:avLst/>
                <a:gdLst/>
                <a:ahLst/>
                <a:cxnLst/>
                <a:rect r="r" b="b" t="t" l="l"/>
                <a:pathLst>
                  <a:path h="933316" w="5351869">
                    <a:moveTo>
                      <a:pt x="5266779" y="902836"/>
                    </a:moveTo>
                    <a:lnTo>
                      <a:pt x="0" y="902836"/>
                    </a:lnTo>
                    <a:cubicBezTo>
                      <a:pt x="5080" y="920616"/>
                      <a:pt x="21590" y="933316"/>
                      <a:pt x="40640" y="933316"/>
                    </a:cubicBezTo>
                    <a:lnTo>
                      <a:pt x="5308689" y="933316"/>
                    </a:lnTo>
                    <a:cubicBezTo>
                      <a:pt x="5332819" y="933316"/>
                      <a:pt x="5351869" y="914266"/>
                      <a:pt x="5351869" y="890136"/>
                    </a:cubicBezTo>
                    <a:lnTo>
                      <a:pt x="5351869" y="40640"/>
                    </a:lnTo>
                    <a:cubicBezTo>
                      <a:pt x="5351869" y="21590"/>
                      <a:pt x="5339169" y="6350"/>
                      <a:pt x="5322659" y="0"/>
                    </a:cubicBezTo>
                    <a:lnTo>
                      <a:pt x="5322659" y="846956"/>
                    </a:lnTo>
                    <a:cubicBezTo>
                      <a:pt x="5322659" y="877436"/>
                      <a:pt x="5297259" y="902836"/>
                      <a:pt x="5266779" y="902836"/>
                    </a:cubicBezTo>
                    <a:close/>
                  </a:path>
                </a:pathLst>
              </a:custGeom>
              <a:solidFill>
                <a:srgbClr val="000000"/>
              </a:solidFill>
            </p:spPr>
          </p:sp>
          <p:sp>
            <p:nvSpPr>
              <p:cNvPr name="Freeform 38" id="38"/>
              <p:cNvSpPr/>
              <p:nvPr/>
            </p:nvSpPr>
            <p:spPr>
              <a:xfrm flipH="false" flipV="false" rot="0">
                <a:off x="12700" y="12700"/>
                <a:ext cx="5354409" cy="935856"/>
              </a:xfrm>
              <a:custGeom>
                <a:avLst/>
                <a:gdLst/>
                <a:ahLst/>
                <a:cxnLst/>
                <a:rect r="r" b="b" t="t" l="l"/>
                <a:pathLst>
                  <a:path h="935856" w="5354409">
                    <a:moveTo>
                      <a:pt x="43180" y="935856"/>
                    </a:moveTo>
                    <a:lnTo>
                      <a:pt x="5311229" y="935856"/>
                    </a:lnTo>
                    <a:cubicBezTo>
                      <a:pt x="5335359" y="935856"/>
                      <a:pt x="5354409" y="916806"/>
                      <a:pt x="5354409" y="892676"/>
                    </a:cubicBezTo>
                    <a:lnTo>
                      <a:pt x="5354409" y="43180"/>
                    </a:lnTo>
                    <a:cubicBezTo>
                      <a:pt x="5354409" y="19050"/>
                      <a:pt x="5335359" y="0"/>
                      <a:pt x="5311229" y="0"/>
                    </a:cubicBezTo>
                    <a:lnTo>
                      <a:pt x="43180" y="0"/>
                    </a:lnTo>
                    <a:cubicBezTo>
                      <a:pt x="19050" y="0"/>
                      <a:pt x="0" y="19050"/>
                      <a:pt x="0" y="43180"/>
                    </a:cubicBezTo>
                    <a:lnTo>
                      <a:pt x="0" y="892676"/>
                    </a:lnTo>
                    <a:cubicBezTo>
                      <a:pt x="0" y="916806"/>
                      <a:pt x="19050" y="935856"/>
                      <a:pt x="43180" y="935856"/>
                    </a:cubicBezTo>
                    <a:close/>
                  </a:path>
                </a:pathLst>
              </a:custGeom>
              <a:solidFill>
                <a:srgbClr val="F8F8F8"/>
              </a:solidFill>
            </p:spPr>
          </p:sp>
          <p:sp>
            <p:nvSpPr>
              <p:cNvPr name="Freeform 39" id="39"/>
              <p:cNvSpPr/>
              <p:nvPr/>
            </p:nvSpPr>
            <p:spPr>
              <a:xfrm flipH="false" flipV="false" rot="0">
                <a:off x="0" y="0"/>
                <a:ext cx="5421719" cy="1004436"/>
              </a:xfrm>
              <a:custGeom>
                <a:avLst/>
                <a:gdLst/>
                <a:ahLst/>
                <a:cxnLst/>
                <a:rect r="r" b="b" t="t" l="l"/>
                <a:pathLst>
                  <a:path h="1004436" w="5421719">
                    <a:moveTo>
                      <a:pt x="5378539" y="44450"/>
                    </a:moveTo>
                    <a:cubicBezTo>
                      <a:pt x="5373459" y="19050"/>
                      <a:pt x="5350599" y="0"/>
                      <a:pt x="5323929" y="0"/>
                    </a:cubicBezTo>
                    <a:lnTo>
                      <a:pt x="55880" y="0"/>
                    </a:lnTo>
                    <a:cubicBezTo>
                      <a:pt x="25400" y="0"/>
                      <a:pt x="0" y="25400"/>
                      <a:pt x="0" y="55880"/>
                    </a:cubicBezTo>
                    <a:lnTo>
                      <a:pt x="0" y="905376"/>
                    </a:lnTo>
                    <a:cubicBezTo>
                      <a:pt x="0" y="932046"/>
                      <a:pt x="17780" y="953636"/>
                      <a:pt x="43180" y="959986"/>
                    </a:cubicBezTo>
                    <a:cubicBezTo>
                      <a:pt x="48260" y="985386"/>
                      <a:pt x="71120" y="1004436"/>
                      <a:pt x="97790" y="1004436"/>
                    </a:cubicBezTo>
                    <a:lnTo>
                      <a:pt x="5365839" y="1004436"/>
                    </a:lnTo>
                    <a:cubicBezTo>
                      <a:pt x="5396319" y="1004436"/>
                      <a:pt x="5421719" y="979036"/>
                      <a:pt x="5421719" y="948556"/>
                    </a:cubicBezTo>
                    <a:lnTo>
                      <a:pt x="5421719" y="99060"/>
                    </a:lnTo>
                    <a:cubicBezTo>
                      <a:pt x="5421719" y="72390"/>
                      <a:pt x="5403939" y="50800"/>
                      <a:pt x="5378539" y="44450"/>
                    </a:cubicBezTo>
                    <a:close/>
                    <a:moveTo>
                      <a:pt x="12700" y="905376"/>
                    </a:moveTo>
                    <a:lnTo>
                      <a:pt x="12700" y="55880"/>
                    </a:lnTo>
                    <a:cubicBezTo>
                      <a:pt x="12700" y="31750"/>
                      <a:pt x="31750" y="12700"/>
                      <a:pt x="55880" y="12700"/>
                    </a:cubicBezTo>
                    <a:lnTo>
                      <a:pt x="5323929" y="12700"/>
                    </a:lnTo>
                    <a:cubicBezTo>
                      <a:pt x="5348059" y="12700"/>
                      <a:pt x="5367109" y="31750"/>
                      <a:pt x="5367109" y="55880"/>
                    </a:cubicBezTo>
                    <a:lnTo>
                      <a:pt x="5367109" y="905376"/>
                    </a:lnTo>
                    <a:cubicBezTo>
                      <a:pt x="5367109" y="929506"/>
                      <a:pt x="5348059" y="948556"/>
                      <a:pt x="5323929" y="948556"/>
                    </a:cubicBezTo>
                    <a:lnTo>
                      <a:pt x="55880" y="948556"/>
                    </a:lnTo>
                    <a:cubicBezTo>
                      <a:pt x="31750" y="948556"/>
                      <a:pt x="12700" y="929506"/>
                      <a:pt x="12700" y="905376"/>
                    </a:cubicBezTo>
                    <a:close/>
                    <a:moveTo>
                      <a:pt x="5409019" y="948556"/>
                    </a:moveTo>
                    <a:cubicBezTo>
                      <a:pt x="5409019" y="972686"/>
                      <a:pt x="5389969" y="991736"/>
                      <a:pt x="5365839" y="991736"/>
                    </a:cubicBezTo>
                    <a:lnTo>
                      <a:pt x="97790" y="991736"/>
                    </a:lnTo>
                    <a:cubicBezTo>
                      <a:pt x="78740" y="991736"/>
                      <a:pt x="62230" y="979036"/>
                      <a:pt x="57150" y="961256"/>
                    </a:cubicBezTo>
                    <a:lnTo>
                      <a:pt x="5323929" y="961256"/>
                    </a:lnTo>
                    <a:cubicBezTo>
                      <a:pt x="5354409" y="961256"/>
                      <a:pt x="5379809" y="935856"/>
                      <a:pt x="5379809" y="905376"/>
                    </a:cubicBezTo>
                    <a:lnTo>
                      <a:pt x="5379809" y="58420"/>
                    </a:lnTo>
                    <a:cubicBezTo>
                      <a:pt x="5396319" y="64770"/>
                      <a:pt x="5409019" y="80010"/>
                      <a:pt x="5409019" y="99060"/>
                    </a:cubicBezTo>
                    <a:lnTo>
                      <a:pt x="5409019" y="948556"/>
                    </a:lnTo>
                    <a:close/>
                  </a:path>
                </a:pathLst>
              </a:custGeom>
              <a:solidFill>
                <a:srgbClr val="000000"/>
              </a:solidFill>
            </p:spPr>
          </p:sp>
        </p:grpSp>
        <p:grpSp>
          <p:nvGrpSpPr>
            <p:cNvPr name="Group 40" id="40"/>
            <p:cNvGrpSpPr/>
            <p:nvPr/>
          </p:nvGrpSpPr>
          <p:grpSpPr>
            <a:xfrm rot="0">
              <a:off x="0" y="0"/>
              <a:ext cx="8495565" cy="1020311"/>
              <a:chOff x="0" y="0"/>
              <a:chExt cx="8363384" cy="1004436"/>
            </a:xfrm>
          </p:grpSpPr>
          <p:sp>
            <p:nvSpPr>
              <p:cNvPr name="Freeform 41" id="41"/>
              <p:cNvSpPr/>
              <p:nvPr/>
            </p:nvSpPr>
            <p:spPr>
              <a:xfrm flipH="false" flipV="false" rot="0">
                <a:off x="57150" y="58420"/>
                <a:ext cx="8293534" cy="933316"/>
              </a:xfrm>
              <a:custGeom>
                <a:avLst/>
                <a:gdLst/>
                <a:ahLst/>
                <a:cxnLst/>
                <a:rect r="r" b="b" t="t" l="l"/>
                <a:pathLst>
                  <a:path h="933316" w="8293534">
                    <a:moveTo>
                      <a:pt x="8208445" y="902836"/>
                    </a:moveTo>
                    <a:lnTo>
                      <a:pt x="0" y="902836"/>
                    </a:lnTo>
                    <a:cubicBezTo>
                      <a:pt x="5080" y="920616"/>
                      <a:pt x="21590" y="933316"/>
                      <a:pt x="40640" y="933316"/>
                    </a:cubicBezTo>
                    <a:lnTo>
                      <a:pt x="8250355" y="933316"/>
                    </a:lnTo>
                    <a:cubicBezTo>
                      <a:pt x="8274484" y="933316"/>
                      <a:pt x="8293534" y="914266"/>
                      <a:pt x="8293534" y="890136"/>
                    </a:cubicBezTo>
                    <a:lnTo>
                      <a:pt x="8293534" y="40640"/>
                    </a:lnTo>
                    <a:cubicBezTo>
                      <a:pt x="8293534" y="21590"/>
                      <a:pt x="8280834" y="6350"/>
                      <a:pt x="8264324" y="0"/>
                    </a:cubicBezTo>
                    <a:lnTo>
                      <a:pt x="8264324" y="846956"/>
                    </a:lnTo>
                    <a:cubicBezTo>
                      <a:pt x="8264324" y="877436"/>
                      <a:pt x="8238924" y="902836"/>
                      <a:pt x="8208445" y="902836"/>
                    </a:cubicBezTo>
                    <a:close/>
                  </a:path>
                </a:pathLst>
              </a:custGeom>
              <a:solidFill>
                <a:srgbClr val="00345B"/>
              </a:solidFill>
            </p:spPr>
          </p:sp>
          <p:sp>
            <p:nvSpPr>
              <p:cNvPr name="Freeform 42" id="42"/>
              <p:cNvSpPr/>
              <p:nvPr/>
            </p:nvSpPr>
            <p:spPr>
              <a:xfrm flipH="false" flipV="false" rot="0">
                <a:off x="12700" y="12700"/>
                <a:ext cx="8296074" cy="935856"/>
              </a:xfrm>
              <a:custGeom>
                <a:avLst/>
                <a:gdLst/>
                <a:ahLst/>
                <a:cxnLst/>
                <a:rect r="r" b="b" t="t" l="l"/>
                <a:pathLst>
                  <a:path h="935856" w="8296074">
                    <a:moveTo>
                      <a:pt x="43180" y="935856"/>
                    </a:moveTo>
                    <a:lnTo>
                      <a:pt x="8252895" y="935856"/>
                    </a:lnTo>
                    <a:cubicBezTo>
                      <a:pt x="8277024" y="935856"/>
                      <a:pt x="8296074" y="916806"/>
                      <a:pt x="8296074" y="892676"/>
                    </a:cubicBezTo>
                    <a:lnTo>
                      <a:pt x="8296074" y="43180"/>
                    </a:lnTo>
                    <a:cubicBezTo>
                      <a:pt x="8296074" y="19050"/>
                      <a:pt x="8277024" y="0"/>
                      <a:pt x="8252895" y="0"/>
                    </a:cubicBezTo>
                    <a:lnTo>
                      <a:pt x="43180" y="0"/>
                    </a:lnTo>
                    <a:cubicBezTo>
                      <a:pt x="19050" y="0"/>
                      <a:pt x="0" y="19050"/>
                      <a:pt x="0" y="43180"/>
                    </a:cubicBezTo>
                    <a:lnTo>
                      <a:pt x="0" y="892676"/>
                    </a:lnTo>
                    <a:cubicBezTo>
                      <a:pt x="0" y="916806"/>
                      <a:pt x="19050" y="935856"/>
                      <a:pt x="43180" y="935856"/>
                    </a:cubicBezTo>
                    <a:close/>
                  </a:path>
                </a:pathLst>
              </a:custGeom>
              <a:solidFill>
                <a:srgbClr val="F8F8F8"/>
              </a:solidFill>
            </p:spPr>
          </p:sp>
          <p:sp>
            <p:nvSpPr>
              <p:cNvPr name="Freeform 43" id="43"/>
              <p:cNvSpPr/>
              <p:nvPr/>
            </p:nvSpPr>
            <p:spPr>
              <a:xfrm flipH="false" flipV="false" rot="0">
                <a:off x="0" y="0"/>
                <a:ext cx="8363384" cy="1004436"/>
              </a:xfrm>
              <a:custGeom>
                <a:avLst/>
                <a:gdLst/>
                <a:ahLst/>
                <a:cxnLst/>
                <a:rect r="r" b="b" t="t" l="l"/>
                <a:pathLst>
                  <a:path h="1004436" w="8363384">
                    <a:moveTo>
                      <a:pt x="8320205" y="44450"/>
                    </a:moveTo>
                    <a:cubicBezTo>
                      <a:pt x="8315124" y="19050"/>
                      <a:pt x="8292264" y="0"/>
                      <a:pt x="8265594" y="0"/>
                    </a:cubicBezTo>
                    <a:lnTo>
                      <a:pt x="55880" y="0"/>
                    </a:lnTo>
                    <a:cubicBezTo>
                      <a:pt x="25400" y="0"/>
                      <a:pt x="0" y="25400"/>
                      <a:pt x="0" y="55880"/>
                    </a:cubicBezTo>
                    <a:lnTo>
                      <a:pt x="0" y="905376"/>
                    </a:lnTo>
                    <a:cubicBezTo>
                      <a:pt x="0" y="932046"/>
                      <a:pt x="17780" y="953636"/>
                      <a:pt x="43180" y="959986"/>
                    </a:cubicBezTo>
                    <a:cubicBezTo>
                      <a:pt x="48260" y="985386"/>
                      <a:pt x="71120" y="1004436"/>
                      <a:pt x="97790" y="1004436"/>
                    </a:cubicBezTo>
                    <a:lnTo>
                      <a:pt x="8307505" y="1004436"/>
                    </a:lnTo>
                    <a:cubicBezTo>
                      <a:pt x="8337984" y="1004436"/>
                      <a:pt x="8363384" y="979036"/>
                      <a:pt x="8363384" y="948556"/>
                    </a:cubicBezTo>
                    <a:lnTo>
                      <a:pt x="8363384" y="99060"/>
                    </a:lnTo>
                    <a:cubicBezTo>
                      <a:pt x="8363384" y="72390"/>
                      <a:pt x="8345605" y="50800"/>
                      <a:pt x="8320205" y="44450"/>
                    </a:cubicBezTo>
                    <a:close/>
                    <a:moveTo>
                      <a:pt x="12700" y="905376"/>
                    </a:moveTo>
                    <a:lnTo>
                      <a:pt x="12700" y="55880"/>
                    </a:lnTo>
                    <a:cubicBezTo>
                      <a:pt x="12700" y="31750"/>
                      <a:pt x="31750" y="12700"/>
                      <a:pt x="55880" y="12700"/>
                    </a:cubicBezTo>
                    <a:lnTo>
                      <a:pt x="8265595" y="12700"/>
                    </a:lnTo>
                    <a:cubicBezTo>
                      <a:pt x="8289724" y="12700"/>
                      <a:pt x="8308774" y="31750"/>
                      <a:pt x="8308774" y="55880"/>
                    </a:cubicBezTo>
                    <a:lnTo>
                      <a:pt x="8308774" y="905376"/>
                    </a:lnTo>
                    <a:cubicBezTo>
                      <a:pt x="8308774" y="929506"/>
                      <a:pt x="8289724" y="948556"/>
                      <a:pt x="8265595" y="948556"/>
                    </a:cubicBezTo>
                    <a:lnTo>
                      <a:pt x="55880" y="948556"/>
                    </a:lnTo>
                    <a:cubicBezTo>
                      <a:pt x="31750" y="948556"/>
                      <a:pt x="12700" y="929506"/>
                      <a:pt x="12700" y="905376"/>
                    </a:cubicBezTo>
                    <a:close/>
                    <a:moveTo>
                      <a:pt x="8350684" y="948556"/>
                    </a:moveTo>
                    <a:cubicBezTo>
                      <a:pt x="8350684" y="972686"/>
                      <a:pt x="8331634" y="991736"/>
                      <a:pt x="8307505" y="991736"/>
                    </a:cubicBezTo>
                    <a:lnTo>
                      <a:pt x="97790" y="991736"/>
                    </a:lnTo>
                    <a:cubicBezTo>
                      <a:pt x="78740" y="991736"/>
                      <a:pt x="62230" y="979036"/>
                      <a:pt x="57150" y="961256"/>
                    </a:cubicBezTo>
                    <a:lnTo>
                      <a:pt x="8265595" y="961256"/>
                    </a:lnTo>
                    <a:cubicBezTo>
                      <a:pt x="8296074" y="961256"/>
                      <a:pt x="8321474" y="935856"/>
                      <a:pt x="8321474" y="905376"/>
                    </a:cubicBezTo>
                    <a:lnTo>
                      <a:pt x="8321474" y="58420"/>
                    </a:lnTo>
                    <a:cubicBezTo>
                      <a:pt x="8337984" y="64770"/>
                      <a:pt x="8350684" y="80010"/>
                      <a:pt x="8350684" y="99060"/>
                    </a:cubicBezTo>
                    <a:lnTo>
                      <a:pt x="8350684" y="948556"/>
                    </a:lnTo>
                    <a:close/>
                  </a:path>
                </a:pathLst>
              </a:custGeom>
              <a:solidFill>
                <a:srgbClr val="1B0066"/>
              </a:solidFill>
            </p:spPr>
          </p:sp>
        </p:grpSp>
      </p:grpSp>
      <p:sp>
        <p:nvSpPr>
          <p:cNvPr name="Freeform 44" id="44"/>
          <p:cNvSpPr/>
          <p:nvPr/>
        </p:nvSpPr>
        <p:spPr>
          <a:xfrm flipH="false" flipV="false" rot="0">
            <a:off x="11188484" y="5240920"/>
            <a:ext cx="369617" cy="369617"/>
          </a:xfrm>
          <a:custGeom>
            <a:avLst/>
            <a:gdLst/>
            <a:ahLst/>
            <a:cxnLst/>
            <a:rect r="r" b="b" t="t" l="l"/>
            <a:pathLst>
              <a:path h="369617" w="369617">
                <a:moveTo>
                  <a:pt x="0" y="0"/>
                </a:moveTo>
                <a:lnTo>
                  <a:pt x="369617" y="0"/>
                </a:lnTo>
                <a:lnTo>
                  <a:pt x="369617" y="369617"/>
                </a:lnTo>
                <a:lnTo>
                  <a:pt x="0" y="36961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5" id="45"/>
          <p:cNvSpPr txBox="true"/>
          <p:nvPr/>
        </p:nvSpPr>
        <p:spPr>
          <a:xfrm rot="0">
            <a:off x="11871717" y="5237278"/>
            <a:ext cx="2652164" cy="419100"/>
          </a:xfrm>
          <a:prstGeom prst="rect">
            <a:avLst/>
          </a:prstGeom>
        </p:spPr>
        <p:txBody>
          <a:bodyPr anchor="t" rtlCol="false" tIns="0" lIns="0" bIns="0" rIns="0">
            <a:spAutoFit/>
          </a:bodyPr>
          <a:lstStyle/>
          <a:p>
            <a:pPr algn="l">
              <a:lnSpc>
                <a:spcPts val="3000"/>
              </a:lnSpc>
            </a:pPr>
            <a:r>
              <a:rPr lang="en-US" b="true" sz="3000" spc="-30">
                <a:solidFill>
                  <a:srgbClr val="000000"/>
                </a:solidFill>
                <a:latin typeface="Arimo Bold"/>
                <a:ea typeface="Arimo Bold"/>
                <a:cs typeface="Arimo Bold"/>
                <a:sym typeface="Arimo Bold"/>
              </a:rPr>
              <a:t>Prompt #2</a:t>
            </a:r>
          </a:p>
        </p:txBody>
      </p:sp>
      <p:sp>
        <p:nvSpPr>
          <p:cNvPr name="TextBox 46" id="46"/>
          <p:cNvSpPr txBox="true"/>
          <p:nvPr/>
        </p:nvSpPr>
        <p:spPr>
          <a:xfrm rot="0">
            <a:off x="1028700" y="3794294"/>
            <a:ext cx="8680820" cy="2562448"/>
          </a:xfrm>
          <a:prstGeom prst="rect">
            <a:avLst/>
          </a:prstGeom>
        </p:spPr>
        <p:txBody>
          <a:bodyPr anchor="t" rtlCol="false" tIns="0" lIns="0" bIns="0" rIns="0">
            <a:spAutoFit/>
          </a:bodyPr>
          <a:lstStyle/>
          <a:p>
            <a:pPr algn="ctr">
              <a:lnSpc>
                <a:spcPts val="6600"/>
              </a:lnSpc>
              <a:spcBef>
                <a:spcPct val="0"/>
              </a:spcBef>
            </a:pPr>
            <a:r>
              <a:rPr lang="en-US" b="true" sz="6000">
                <a:solidFill>
                  <a:srgbClr val="71CDA1"/>
                </a:solidFill>
                <a:latin typeface="Arimo Bold"/>
                <a:ea typeface="Arimo Bold"/>
                <a:cs typeface="Arimo Bold"/>
                <a:sym typeface="Arimo Bold"/>
              </a:rPr>
              <a:t>ALTERNATIVE PROMPTS TO AID IN CLARIFICATION</a:t>
            </a:r>
          </a:p>
        </p:txBody>
      </p:sp>
      <p:sp>
        <p:nvSpPr>
          <p:cNvPr name="TextBox 47" id="47"/>
          <p:cNvSpPr txBox="true"/>
          <p:nvPr/>
        </p:nvSpPr>
        <p:spPr>
          <a:xfrm rot="0">
            <a:off x="11188484" y="6627495"/>
            <a:ext cx="5808096" cy="1672590"/>
          </a:xfrm>
          <a:prstGeom prst="rect">
            <a:avLst/>
          </a:prstGeom>
        </p:spPr>
        <p:txBody>
          <a:bodyPr anchor="t" rtlCol="false" tIns="0" lIns="0" bIns="0" rIns="0">
            <a:spAutoFit/>
          </a:bodyPr>
          <a:lstStyle/>
          <a:p>
            <a:pPr algn="l" marL="0" indent="0" lvl="0">
              <a:lnSpc>
                <a:spcPts val="3359"/>
              </a:lnSpc>
              <a:spcBef>
                <a:spcPct val="0"/>
              </a:spcBef>
            </a:pPr>
            <a:r>
              <a:rPr lang="en-US" sz="2400">
                <a:solidFill>
                  <a:srgbClr val="000000"/>
                </a:solidFill>
                <a:latin typeface="Arimo"/>
                <a:ea typeface="Arimo"/>
                <a:cs typeface="Arimo"/>
                <a:sym typeface="Arimo"/>
              </a:rPr>
              <a:t>You are an expert in </a:t>
            </a:r>
            <a:r>
              <a:rPr lang="en-US" b="true" sz="2400">
                <a:solidFill>
                  <a:srgbClr val="000000"/>
                </a:solidFill>
                <a:latin typeface="Arimo Bold"/>
                <a:ea typeface="Arimo Bold"/>
                <a:cs typeface="Arimo Bold"/>
                <a:sym typeface="Arimo Bold"/>
              </a:rPr>
              <a:t>[Insert Topic]</a:t>
            </a:r>
            <a:r>
              <a:rPr lang="en-US" sz="2400">
                <a:solidFill>
                  <a:srgbClr val="000000"/>
                </a:solidFill>
                <a:latin typeface="Arimo"/>
                <a:ea typeface="Arimo"/>
                <a:cs typeface="Arimo"/>
                <a:sym typeface="Arimo"/>
              </a:rPr>
              <a:t>. For every question you receive, please provide 5 additional questions that could enhance the understanding of the same topic.</a:t>
            </a:r>
          </a:p>
        </p:txBody>
      </p:sp>
      <p:sp>
        <p:nvSpPr>
          <p:cNvPr name="Freeform 48" id="48"/>
          <p:cNvSpPr/>
          <p:nvPr/>
        </p:nvSpPr>
        <p:spPr>
          <a:xfrm flipH="false" flipV="false" rot="0">
            <a:off x="-444509" y="382621"/>
            <a:ext cx="18732509" cy="468313"/>
          </a:xfrm>
          <a:custGeom>
            <a:avLst/>
            <a:gdLst/>
            <a:ahLst/>
            <a:cxnLst/>
            <a:rect r="r" b="b" t="t" l="l"/>
            <a:pathLst>
              <a:path h="468313" w="18732509">
                <a:moveTo>
                  <a:pt x="0" y="0"/>
                </a:moveTo>
                <a:lnTo>
                  <a:pt x="18732509" y="0"/>
                </a:lnTo>
                <a:lnTo>
                  <a:pt x="18732509" y="468312"/>
                </a:lnTo>
                <a:lnTo>
                  <a:pt x="0" y="4683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9" id="49"/>
          <p:cNvGrpSpPr>
            <a:grpSpLocks noChangeAspect="true"/>
          </p:cNvGrpSpPr>
          <p:nvPr/>
        </p:nvGrpSpPr>
        <p:grpSpPr>
          <a:xfrm rot="0">
            <a:off x="0" y="-130897"/>
            <a:ext cx="18288000" cy="799267"/>
            <a:chOff x="0" y="0"/>
            <a:chExt cx="9153525" cy="400050"/>
          </a:xfrm>
        </p:grpSpPr>
        <p:sp>
          <p:nvSpPr>
            <p:cNvPr name="Freeform 50" id="50"/>
            <p:cNvSpPr/>
            <p:nvPr/>
          </p:nvSpPr>
          <p:spPr>
            <a:xfrm flipH="false" flipV="false" rot="0">
              <a:off x="0" y="0"/>
              <a:ext cx="9153525" cy="400050"/>
            </a:xfrm>
            <a:custGeom>
              <a:avLst/>
              <a:gdLst/>
              <a:ahLst/>
              <a:cxnLst/>
              <a:rect r="r" b="b" t="t" l="l"/>
              <a:pathLst>
                <a:path h="400050" w="9153525">
                  <a:moveTo>
                    <a:pt x="0" y="400050"/>
                  </a:moveTo>
                  <a:lnTo>
                    <a:pt x="9153525" y="400050"/>
                  </a:lnTo>
                  <a:lnTo>
                    <a:pt x="9153525" y="0"/>
                  </a:lnTo>
                  <a:lnTo>
                    <a:pt x="0" y="0"/>
                  </a:lnTo>
                  <a:lnTo>
                    <a:pt x="0" y="400050"/>
                  </a:lnTo>
                  <a:close/>
                </a:path>
              </a:pathLst>
            </a:custGeom>
            <a:solidFill>
              <a:srgbClr val="F7C934"/>
            </a:solidFill>
          </p:spPr>
        </p:sp>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28700" y="1059933"/>
            <a:ext cx="16230600" cy="8229600"/>
            <a:chOff x="0" y="0"/>
            <a:chExt cx="4274726" cy="2167467"/>
          </a:xfrm>
        </p:grpSpPr>
        <p:sp>
          <p:nvSpPr>
            <p:cNvPr name="Freeform 3" id="3"/>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FFFFF"/>
            </a:solidFill>
            <a:ln cap="sq">
              <a:noFill/>
              <a:prstDash val="solid"/>
              <a:miter/>
            </a:ln>
          </p:spPr>
        </p:sp>
        <p:sp>
          <p:nvSpPr>
            <p:cNvPr name="TextBox 4" id="4"/>
            <p:cNvSpPr txBox="true"/>
            <p:nvPr/>
          </p:nvSpPr>
          <p:spPr>
            <a:xfrm>
              <a:off x="0" y="-57150"/>
              <a:ext cx="4274726" cy="2224617"/>
            </a:xfrm>
            <a:prstGeom prst="rect">
              <a:avLst/>
            </a:prstGeom>
          </p:spPr>
          <p:txBody>
            <a:bodyPr anchor="ctr" rtlCol="false" tIns="50800" lIns="50800" bIns="50800" rIns="50800"/>
            <a:lstStyle/>
            <a:p>
              <a:pPr algn="ctr">
                <a:lnSpc>
                  <a:spcPts val="3500"/>
                </a:lnSpc>
              </a:pPr>
            </a:p>
          </p:txBody>
        </p:sp>
      </p:grpSp>
      <p:sp>
        <p:nvSpPr>
          <p:cNvPr name="TextBox 5" id="5"/>
          <p:cNvSpPr txBox="true"/>
          <p:nvPr/>
        </p:nvSpPr>
        <p:spPr>
          <a:xfrm rot="0">
            <a:off x="1028700" y="3777537"/>
            <a:ext cx="10671163" cy="1885801"/>
          </a:xfrm>
          <a:prstGeom prst="rect">
            <a:avLst/>
          </a:prstGeom>
        </p:spPr>
        <p:txBody>
          <a:bodyPr anchor="t" rtlCol="false" tIns="0" lIns="0" bIns="0" rIns="0">
            <a:spAutoFit/>
          </a:bodyPr>
          <a:lstStyle/>
          <a:p>
            <a:pPr algn="l">
              <a:lnSpc>
                <a:spcPts val="6900"/>
              </a:lnSpc>
            </a:pPr>
            <a:r>
              <a:rPr lang="en-US" sz="6000" b="true">
                <a:solidFill>
                  <a:srgbClr val="71CDA1"/>
                </a:solidFill>
                <a:latin typeface="Arial Bold"/>
                <a:ea typeface="Arial Bold"/>
                <a:cs typeface="Arial Bold"/>
                <a:sym typeface="Arial Bold"/>
              </a:rPr>
              <a:t>How are you using AI to </a:t>
            </a:r>
          </a:p>
          <a:p>
            <a:pPr algn="l">
              <a:lnSpc>
                <a:spcPts val="6900"/>
              </a:lnSpc>
            </a:pPr>
            <a:r>
              <a:rPr lang="en-US" sz="6000" b="true">
                <a:solidFill>
                  <a:srgbClr val="71CDA1"/>
                </a:solidFill>
                <a:latin typeface="Arial Bold"/>
                <a:ea typeface="Arial Bold"/>
                <a:cs typeface="Arial Bold"/>
                <a:sym typeface="Arial Bold"/>
              </a:rPr>
              <a:t>improve or simplify learning?</a:t>
            </a:r>
          </a:p>
        </p:txBody>
      </p:sp>
      <p:sp>
        <p:nvSpPr>
          <p:cNvPr name="TextBox 6" id="6"/>
          <p:cNvSpPr txBox="true"/>
          <p:nvPr/>
        </p:nvSpPr>
        <p:spPr>
          <a:xfrm rot="0">
            <a:off x="13731998" y="-2147686"/>
            <a:ext cx="4049734" cy="16661408"/>
          </a:xfrm>
          <a:prstGeom prst="rect">
            <a:avLst/>
          </a:prstGeom>
        </p:spPr>
        <p:txBody>
          <a:bodyPr anchor="t" rtlCol="false" tIns="0" lIns="0" bIns="0" rIns="0">
            <a:spAutoFit/>
          </a:bodyPr>
          <a:lstStyle/>
          <a:p>
            <a:pPr algn="ctr">
              <a:lnSpc>
                <a:spcPts val="138010"/>
              </a:lnSpc>
            </a:pPr>
            <a:r>
              <a:rPr lang="en-US" b="true" sz="98579">
                <a:solidFill>
                  <a:srgbClr val="F7C934"/>
                </a:solidFill>
                <a:latin typeface="League Spartan"/>
                <a:ea typeface="League Spartan"/>
                <a:cs typeface="League Spartan"/>
                <a:sym typeface="League Spartan"/>
              </a:rPr>
              <a:t>?</a:t>
            </a:r>
          </a:p>
        </p:txBody>
      </p:sp>
      <p:sp>
        <p:nvSpPr>
          <p:cNvPr name="Freeform 7" id="7"/>
          <p:cNvSpPr/>
          <p:nvPr/>
        </p:nvSpPr>
        <p:spPr>
          <a:xfrm flipH="false" flipV="false" rot="0">
            <a:off x="141435" y="9386055"/>
            <a:ext cx="11972925" cy="1031842"/>
          </a:xfrm>
          <a:custGeom>
            <a:avLst/>
            <a:gdLst/>
            <a:ahLst/>
            <a:cxnLst/>
            <a:rect r="r" b="b" t="t" l="l"/>
            <a:pathLst>
              <a:path h="1031842" w="11972925">
                <a:moveTo>
                  <a:pt x="0" y="0"/>
                </a:moveTo>
                <a:lnTo>
                  <a:pt x="11972925" y="0"/>
                </a:lnTo>
                <a:lnTo>
                  <a:pt x="11972925" y="1031842"/>
                </a:lnTo>
                <a:lnTo>
                  <a:pt x="0" y="1031842"/>
                </a:lnTo>
                <a:lnTo>
                  <a:pt x="0" y="0"/>
                </a:lnTo>
                <a:close/>
              </a:path>
            </a:pathLst>
          </a:custGeom>
          <a:blipFill>
            <a:blip r:embed="rId2"/>
            <a:stretch>
              <a:fillRect l="0" t="0" r="0" b="0"/>
            </a:stretch>
          </a:blipFill>
        </p:spPr>
      </p:sp>
      <p:sp>
        <p:nvSpPr>
          <p:cNvPr name="Freeform 8" id="8" descr="A picture containing text, sign  Description automatically generated"/>
          <p:cNvSpPr/>
          <p:nvPr/>
        </p:nvSpPr>
        <p:spPr>
          <a:xfrm flipH="false" flipV="false" rot="0">
            <a:off x="15005574" y="9603113"/>
            <a:ext cx="2776159" cy="591443"/>
          </a:xfrm>
          <a:custGeom>
            <a:avLst/>
            <a:gdLst/>
            <a:ahLst/>
            <a:cxnLst/>
            <a:rect r="r" b="b" t="t" l="l"/>
            <a:pathLst>
              <a:path h="591443" w="2776159">
                <a:moveTo>
                  <a:pt x="0" y="0"/>
                </a:moveTo>
                <a:lnTo>
                  <a:pt x="2776159" y="0"/>
                </a:lnTo>
                <a:lnTo>
                  <a:pt x="2776159" y="591442"/>
                </a:lnTo>
                <a:lnTo>
                  <a:pt x="0" y="591442"/>
                </a:lnTo>
                <a:lnTo>
                  <a:pt x="0" y="0"/>
                </a:lnTo>
                <a:close/>
              </a:path>
            </a:pathLst>
          </a:custGeom>
          <a:blipFill>
            <a:blip r:embed="rId3"/>
            <a:stretch>
              <a:fillRect l="0" t="-317" r="0" b="-317"/>
            </a:stretch>
          </a:blipFill>
        </p:spPr>
      </p:sp>
      <p:sp>
        <p:nvSpPr>
          <p:cNvPr name="TextBox 9" id="9"/>
          <p:cNvSpPr txBox="true"/>
          <p:nvPr/>
        </p:nvSpPr>
        <p:spPr>
          <a:xfrm rot="0">
            <a:off x="1028700" y="2891413"/>
            <a:ext cx="1651434" cy="580988"/>
          </a:xfrm>
          <a:prstGeom prst="rect">
            <a:avLst/>
          </a:prstGeom>
        </p:spPr>
        <p:txBody>
          <a:bodyPr anchor="t" rtlCol="false" tIns="0" lIns="0" bIns="0" rIns="0">
            <a:spAutoFit/>
          </a:bodyPr>
          <a:lstStyle/>
          <a:p>
            <a:pPr algn="l">
              <a:lnSpc>
                <a:spcPts val="4200"/>
              </a:lnSpc>
            </a:pPr>
            <a:r>
              <a:rPr lang="en-US" sz="3000" b="true">
                <a:solidFill>
                  <a:srgbClr val="000000"/>
                </a:solidFill>
                <a:latin typeface="Arial Bold"/>
                <a:ea typeface="Arial Bold"/>
                <a:cs typeface="Arial Bold"/>
                <a:sym typeface="Arial Bold"/>
              </a:rPr>
              <a:t>Question</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83569" y="1028700"/>
            <a:ext cx="7280563" cy="2306381"/>
            <a:chOff x="0" y="0"/>
            <a:chExt cx="6903053" cy="2186791"/>
          </a:xfrm>
        </p:grpSpPr>
        <p:sp>
          <p:nvSpPr>
            <p:cNvPr name="Freeform 3" id="3"/>
            <p:cNvSpPr/>
            <p:nvPr/>
          </p:nvSpPr>
          <p:spPr>
            <a:xfrm flipH="false" flipV="false" rot="0">
              <a:off x="0" y="0"/>
              <a:ext cx="6903052" cy="2186791"/>
            </a:xfrm>
            <a:custGeom>
              <a:avLst/>
              <a:gdLst/>
              <a:ahLst/>
              <a:cxnLst/>
              <a:rect r="r" b="b" t="t" l="l"/>
              <a:pathLst>
                <a:path h="2186791" w="6903052">
                  <a:moveTo>
                    <a:pt x="0" y="0"/>
                  </a:moveTo>
                  <a:lnTo>
                    <a:pt x="6903052" y="0"/>
                  </a:lnTo>
                  <a:lnTo>
                    <a:pt x="6903052" y="2186791"/>
                  </a:lnTo>
                  <a:lnTo>
                    <a:pt x="0" y="2186791"/>
                  </a:lnTo>
                  <a:close/>
                </a:path>
              </a:pathLst>
            </a:custGeom>
            <a:solidFill>
              <a:srgbClr val="000000">
                <a:alpha val="0"/>
              </a:srgbClr>
            </a:solidFill>
          </p:spPr>
        </p:sp>
        <p:sp>
          <p:nvSpPr>
            <p:cNvPr name="TextBox 4" id="4"/>
            <p:cNvSpPr txBox="true"/>
            <p:nvPr/>
          </p:nvSpPr>
          <p:spPr>
            <a:xfrm>
              <a:off x="0" y="9525"/>
              <a:ext cx="6903053" cy="2177266"/>
            </a:xfrm>
            <a:prstGeom prst="rect">
              <a:avLst/>
            </a:prstGeom>
          </p:spPr>
          <p:txBody>
            <a:bodyPr anchor="t" rtlCol="false" tIns="0" lIns="0" bIns="0" rIns="0"/>
            <a:lstStyle/>
            <a:p>
              <a:pPr algn="l">
                <a:lnSpc>
                  <a:spcPts val="5248"/>
                </a:lnSpc>
              </a:pPr>
              <a:r>
                <a:rPr lang="en-US" sz="5400" b="true">
                  <a:solidFill>
                    <a:srgbClr val="71CDA1"/>
                  </a:solidFill>
                  <a:latin typeface="Arial Bold"/>
                  <a:ea typeface="Arial Bold"/>
                  <a:cs typeface="Arial Bold"/>
                  <a:sym typeface="Arial Bold"/>
                </a:rPr>
                <a:t>MAKING AI WORK FOR YOU:</a:t>
              </a:r>
            </a:p>
            <a:p>
              <a:pPr algn="l">
                <a:lnSpc>
                  <a:spcPts val="5249"/>
                </a:lnSpc>
              </a:pPr>
              <a:r>
                <a:rPr lang="en-US" sz="5400" b="true">
                  <a:solidFill>
                    <a:srgbClr val="71CDA1"/>
                  </a:solidFill>
                  <a:latin typeface="Arial Bold"/>
                  <a:ea typeface="Arial Bold"/>
                  <a:cs typeface="Arial Bold"/>
                  <a:sym typeface="Arial Bold"/>
                </a:rPr>
                <a:t>AI FOR RESEARCH</a:t>
              </a:r>
            </a:p>
          </p:txBody>
        </p:sp>
      </p:grpSp>
      <p:sp>
        <p:nvSpPr>
          <p:cNvPr name="Freeform 5" id="5" descr="A picture containing text, sign  Description automatically generated"/>
          <p:cNvSpPr/>
          <p:nvPr/>
        </p:nvSpPr>
        <p:spPr>
          <a:xfrm flipH="false" flipV="false" rot="0">
            <a:off x="1083569" y="9174023"/>
            <a:ext cx="3390510" cy="722327"/>
          </a:xfrm>
          <a:custGeom>
            <a:avLst/>
            <a:gdLst/>
            <a:ahLst/>
            <a:cxnLst/>
            <a:rect r="r" b="b" t="t" l="l"/>
            <a:pathLst>
              <a:path h="722327" w="3390510">
                <a:moveTo>
                  <a:pt x="0" y="0"/>
                </a:moveTo>
                <a:lnTo>
                  <a:pt x="3390510" y="0"/>
                </a:lnTo>
                <a:lnTo>
                  <a:pt x="3390510" y="722326"/>
                </a:lnTo>
                <a:lnTo>
                  <a:pt x="0" y="722326"/>
                </a:lnTo>
                <a:lnTo>
                  <a:pt x="0" y="0"/>
                </a:lnTo>
                <a:close/>
              </a:path>
            </a:pathLst>
          </a:custGeom>
          <a:blipFill>
            <a:blip r:embed="rId2"/>
            <a:stretch>
              <a:fillRect l="0" t="-317" r="0" b="-317"/>
            </a:stretch>
          </a:blipFill>
        </p:spPr>
      </p:sp>
      <p:sp>
        <p:nvSpPr>
          <p:cNvPr name="Freeform 6" id="6"/>
          <p:cNvSpPr/>
          <p:nvPr/>
        </p:nvSpPr>
        <p:spPr>
          <a:xfrm flipH="false" flipV="false" rot="5400000">
            <a:off x="11597606" y="6095693"/>
            <a:ext cx="12786087" cy="594702"/>
          </a:xfrm>
          <a:custGeom>
            <a:avLst/>
            <a:gdLst/>
            <a:ahLst/>
            <a:cxnLst/>
            <a:rect r="r" b="b" t="t" l="l"/>
            <a:pathLst>
              <a:path h="594702" w="12786087">
                <a:moveTo>
                  <a:pt x="0" y="0"/>
                </a:moveTo>
                <a:lnTo>
                  <a:pt x="12786087" y="0"/>
                </a:lnTo>
                <a:lnTo>
                  <a:pt x="12786087" y="594701"/>
                </a:lnTo>
                <a:lnTo>
                  <a:pt x="0" y="594701"/>
                </a:lnTo>
                <a:lnTo>
                  <a:pt x="0" y="0"/>
                </a:lnTo>
                <a:close/>
              </a:path>
            </a:pathLst>
          </a:custGeom>
          <a:blipFill>
            <a:blip r:embed="rId3"/>
            <a:stretch>
              <a:fillRect l="0" t="-962" r="0" b="-962"/>
            </a:stretch>
          </a:blipFill>
        </p:spPr>
      </p:sp>
      <p:sp>
        <p:nvSpPr>
          <p:cNvPr name="TextBox 7" id="7"/>
          <p:cNvSpPr txBox="true"/>
          <p:nvPr/>
        </p:nvSpPr>
        <p:spPr>
          <a:xfrm rot="0">
            <a:off x="1083569" y="3277931"/>
            <a:ext cx="5259437" cy="415327"/>
          </a:xfrm>
          <a:prstGeom prst="rect">
            <a:avLst/>
          </a:prstGeom>
        </p:spPr>
        <p:txBody>
          <a:bodyPr anchor="t" rtlCol="false" tIns="0" lIns="0" bIns="0" rIns="0">
            <a:spAutoFit/>
          </a:bodyPr>
          <a:lstStyle/>
          <a:p>
            <a:pPr algn="l">
              <a:lnSpc>
                <a:spcPts val="3359"/>
              </a:lnSpc>
              <a:spcBef>
                <a:spcPct val="0"/>
              </a:spcBef>
            </a:pPr>
            <a:r>
              <a:rPr lang="en-US" sz="2400">
                <a:solidFill>
                  <a:srgbClr val="000000"/>
                </a:solidFill>
                <a:latin typeface="Arimo"/>
                <a:ea typeface="Arimo"/>
                <a:cs typeface="Arimo"/>
                <a:sym typeface="Arimo"/>
              </a:rPr>
              <a:t>Presented by Amy Harrell</a:t>
            </a:r>
          </a:p>
        </p:txBody>
      </p:sp>
      <p:sp>
        <p:nvSpPr>
          <p:cNvPr name="TextBox 8" id="8"/>
          <p:cNvSpPr txBox="true"/>
          <p:nvPr/>
        </p:nvSpPr>
        <p:spPr>
          <a:xfrm rot="0">
            <a:off x="10471067" y="1672377"/>
            <a:ext cx="6246688" cy="1600088"/>
          </a:xfrm>
          <a:prstGeom prst="rect">
            <a:avLst/>
          </a:prstGeom>
        </p:spPr>
        <p:txBody>
          <a:bodyPr anchor="t" rtlCol="false" tIns="0" lIns="0" bIns="0" rIns="0">
            <a:spAutoFit/>
          </a:bodyPr>
          <a:lstStyle/>
          <a:p>
            <a:pPr algn="l">
              <a:lnSpc>
                <a:spcPts val="4200"/>
              </a:lnSpc>
            </a:pPr>
            <a:r>
              <a:rPr lang="en-US" sz="3000" u="sng">
                <a:solidFill>
                  <a:srgbClr val="000000"/>
                </a:solidFill>
                <a:latin typeface="Arimo"/>
                <a:ea typeface="Arimo"/>
                <a:cs typeface="Arimo"/>
                <a:sym typeface="Arimo"/>
                <a:hlinkClick r:id="rId4" tooltip="https://commons.trincoll.edu/library/2025/01/16/ai-based-library-research-tools/"/>
              </a:rPr>
              <a:t>Trinity College, Hartford, Connecticut</a:t>
            </a:r>
          </a:p>
          <a:p>
            <a:pPr algn="l">
              <a:lnSpc>
                <a:spcPts val="4200"/>
              </a:lnSpc>
            </a:pPr>
            <a:r>
              <a:rPr lang="en-US" sz="3000" u="sng">
                <a:solidFill>
                  <a:srgbClr val="000000"/>
                </a:solidFill>
                <a:latin typeface="Arimo"/>
                <a:ea typeface="Arimo"/>
                <a:cs typeface="Arimo"/>
                <a:sym typeface="Arimo"/>
                <a:hlinkClick r:id="rId5" tooltip="https://commons.trincoll.edu/library/2025/01/16/ai-based-library-research-tools/"/>
              </a:rPr>
              <a:t>AI-Based Library Research Tools</a:t>
            </a:r>
          </a:p>
          <a:p>
            <a:pPr algn="l">
              <a:lnSpc>
                <a:spcPts val="4200"/>
              </a:lnSpc>
              <a:spcBef>
                <a:spcPct val="0"/>
              </a:spcBef>
            </a:pPr>
          </a:p>
        </p:txBody>
      </p:sp>
      <p:sp>
        <p:nvSpPr>
          <p:cNvPr name="TextBox 9" id="9"/>
          <p:cNvSpPr txBox="true"/>
          <p:nvPr/>
        </p:nvSpPr>
        <p:spPr>
          <a:xfrm rot="0">
            <a:off x="10471067" y="5401056"/>
            <a:ext cx="6328354" cy="3200177"/>
          </a:xfrm>
          <a:prstGeom prst="rect">
            <a:avLst/>
          </a:prstGeom>
        </p:spPr>
        <p:txBody>
          <a:bodyPr anchor="t" rtlCol="false" tIns="0" lIns="0" bIns="0" rIns="0">
            <a:spAutoFit/>
          </a:bodyPr>
          <a:lstStyle/>
          <a:p>
            <a:pPr algn="l">
              <a:lnSpc>
                <a:spcPts val="4200"/>
              </a:lnSpc>
            </a:pPr>
            <a:r>
              <a:rPr lang="en-US" sz="3000" u="sng">
                <a:solidFill>
                  <a:srgbClr val="000000"/>
                </a:solidFill>
                <a:latin typeface="Arimo"/>
                <a:ea typeface="Arimo"/>
                <a:cs typeface="Arimo"/>
                <a:sym typeface="Arimo"/>
                <a:hlinkClick r:id="rId6" tooltip="http://semanticscholar.org"/>
              </a:rPr>
              <a:t>Semantic Scholar</a:t>
            </a:r>
            <a:r>
              <a:rPr lang="en-US" sz="3000" u="sng">
                <a:solidFill>
                  <a:srgbClr val="000000"/>
                </a:solidFill>
                <a:latin typeface="Arimo"/>
                <a:ea typeface="Arimo"/>
                <a:cs typeface="Arimo"/>
                <a:sym typeface="Arimo"/>
              </a:rPr>
              <a:t> </a:t>
            </a:r>
          </a:p>
          <a:p>
            <a:pPr algn="l">
              <a:lnSpc>
                <a:spcPts val="4200"/>
              </a:lnSpc>
            </a:pPr>
            <a:r>
              <a:rPr lang="en-US" sz="3000" u="sng">
                <a:solidFill>
                  <a:srgbClr val="000000"/>
                </a:solidFill>
                <a:latin typeface="Arimo"/>
                <a:ea typeface="Arimo"/>
                <a:cs typeface="Arimo"/>
                <a:sym typeface="Arimo"/>
                <a:hlinkClick r:id="rId7" tooltip="http://elicit.com"/>
              </a:rPr>
              <a:t>Elicit</a:t>
            </a:r>
            <a:r>
              <a:rPr lang="en-US" sz="3000" u="sng">
                <a:solidFill>
                  <a:srgbClr val="000000"/>
                </a:solidFill>
                <a:latin typeface="Arimo"/>
                <a:ea typeface="Arimo"/>
                <a:cs typeface="Arimo"/>
                <a:sym typeface="Arimo"/>
              </a:rPr>
              <a:t> </a:t>
            </a:r>
          </a:p>
          <a:p>
            <a:pPr algn="l">
              <a:lnSpc>
                <a:spcPts val="4200"/>
              </a:lnSpc>
            </a:pPr>
            <a:r>
              <a:rPr lang="en-US" sz="3000" u="sng">
                <a:solidFill>
                  <a:srgbClr val="000000"/>
                </a:solidFill>
                <a:latin typeface="Arimo"/>
                <a:ea typeface="Arimo"/>
                <a:cs typeface="Arimo"/>
                <a:sym typeface="Arimo"/>
                <a:hlinkClick r:id="rId8" tooltip="http://researchrabbit.ai"/>
              </a:rPr>
              <a:t>Research Rabbit</a:t>
            </a:r>
          </a:p>
          <a:p>
            <a:pPr algn="l">
              <a:lnSpc>
                <a:spcPts val="4200"/>
              </a:lnSpc>
            </a:pPr>
            <a:r>
              <a:rPr lang="en-US" sz="3000" u="sng">
                <a:solidFill>
                  <a:srgbClr val="000000"/>
                </a:solidFill>
                <a:latin typeface="Arimo"/>
                <a:ea typeface="Arimo"/>
                <a:cs typeface="Arimo"/>
                <a:sym typeface="Arimo"/>
                <a:hlinkClick r:id="rId9" tooltip="http://perplexity.ai"/>
              </a:rPr>
              <a:t>Perplexity</a:t>
            </a:r>
          </a:p>
          <a:p>
            <a:pPr algn="l">
              <a:lnSpc>
                <a:spcPts val="4200"/>
              </a:lnSpc>
            </a:pPr>
            <a:r>
              <a:rPr lang="en-US" sz="3000" u="sng">
                <a:solidFill>
                  <a:srgbClr val="000000"/>
                </a:solidFill>
                <a:latin typeface="Arimo"/>
                <a:ea typeface="Arimo"/>
                <a:cs typeface="Arimo"/>
                <a:sym typeface="Arimo"/>
                <a:hlinkClick r:id="rId10" tooltip="http://consensus.app"/>
              </a:rPr>
              <a:t>Consensus</a:t>
            </a:r>
          </a:p>
          <a:p>
            <a:pPr algn="l">
              <a:lnSpc>
                <a:spcPts val="4200"/>
              </a:lnSpc>
            </a:pPr>
            <a:r>
              <a:rPr lang="en-US" sz="3000" u="sng">
                <a:solidFill>
                  <a:srgbClr val="000000"/>
                </a:solidFill>
                <a:latin typeface="Arimo"/>
                <a:ea typeface="Arimo"/>
                <a:cs typeface="Arimo"/>
                <a:sym typeface="Arimo"/>
                <a:hlinkClick r:id="rId11" tooltip="http://scite.ai"/>
              </a:rPr>
              <a:t>Scite</a:t>
            </a:r>
          </a:p>
        </p:txBody>
      </p:sp>
      <p:sp>
        <p:nvSpPr>
          <p:cNvPr name="TextBox 10" id="10"/>
          <p:cNvSpPr txBox="true"/>
          <p:nvPr/>
        </p:nvSpPr>
        <p:spPr>
          <a:xfrm rot="0">
            <a:off x="10471067" y="952500"/>
            <a:ext cx="1777938" cy="533363"/>
          </a:xfrm>
          <a:prstGeom prst="rect">
            <a:avLst/>
          </a:prstGeom>
        </p:spPr>
        <p:txBody>
          <a:bodyPr anchor="t" rtlCol="false" tIns="0" lIns="0" bIns="0" rIns="0">
            <a:spAutoFit/>
          </a:bodyPr>
          <a:lstStyle/>
          <a:p>
            <a:pPr algn="l">
              <a:lnSpc>
                <a:spcPts val="4200"/>
              </a:lnSpc>
              <a:spcBef>
                <a:spcPct val="0"/>
              </a:spcBef>
            </a:pPr>
            <a:r>
              <a:rPr lang="en-US" b="true" sz="3000">
                <a:solidFill>
                  <a:srgbClr val="000000"/>
                </a:solidFill>
                <a:latin typeface="Arimo Bold"/>
                <a:ea typeface="Arimo Bold"/>
                <a:cs typeface="Arimo Bold"/>
                <a:sym typeface="Arimo Bold"/>
              </a:rPr>
              <a:t>Blog Post</a:t>
            </a:r>
          </a:p>
        </p:txBody>
      </p:sp>
      <p:sp>
        <p:nvSpPr>
          <p:cNvPr name="TextBox 11" id="11"/>
          <p:cNvSpPr txBox="true"/>
          <p:nvPr/>
        </p:nvSpPr>
        <p:spPr>
          <a:xfrm rot="0">
            <a:off x="10480592" y="4429543"/>
            <a:ext cx="5992267" cy="533400"/>
          </a:xfrm>
          <a:prstGeom prst="rect">
            <a:avLst/>
          </a:prstGeom>
        </p:spPr>
        <p:txBody>
          <a:bodyPr anchor="t" rtlCol="false" tIns="0" lIns="0" bIns="0" rIns="0">
            <a:spAutoFit/>
          </a:bodyPr>
          <a:lstStyle/>
          <a:p>
            <a:pPr algn="l">
              <a:lnSpc>
                <a:spcPts val="4200"/>
              </a:lnSpc>
              <a:spcBef>
                <a:spcPct val="0"/>
              </a:spcBef>
            </a:pPr>
            <a:r>
              <a:rPr lang="en-US" b="true" sz="3000">
                <a:solidFill>
                  <a:srgbClr val="000000"/>
                </a:solidFill>
                <a:latin typeface="Arimo Bold"/>
                <a:ea typeface="Arimo Bold"/>
                <a:cs typeface="Arimo Bold"/>
                <a:sym typeface="Arimo Bold"/>
              </a:rPr>
              <a:t>AI-Based Library Research Tools</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5851227"/>
            <a:ext cx="18452046" cy="3407073"/>
            <a:chOff x="0" y="0"/>
            <a:chExt cx="4533633" cy="837111"/>
          </a:xfrm>
        </p:grpSpPr>
        <p:sp>
          <p:nvSpPr>
            <p:cNvPr name="Freeform 3" id="3"/>
            <p:cNvSpPr/>
            <p:nvPr/>
          </p:nvSpPr>
          <p:spPr>
            <a:xfrm flipH="false" flipV="false" rot="0">
              <a:off x="0" y="0"/>
              <a:ext cx="4533633" cy="837111"/>
            </a:xfrm>
            <a:custGeom>
              <a:avLst/>
              <a:gdLst/>
              <a:ahLst/>
              <a:cxnLst/>
              <a:rect r="r" b="b" t="t" l="l"/>
              <a:pathLst>
                <a:path h="837111" w="4533633">
                  <a:moveTo>
                    <a:pt x="0" y="0"/>
                  </a:moveTo>
                  <a:lnTo>
                    <a:pt x="4533633" y="0"/>
                  </a:lnTo>
                  <a:lnTo>
                    <a:pt x="4533633" y="837111"/>
                  </a:lnTo>
                  <a:lnTo>
                    <a:pt x="0" y="837111"/>
                  </a:lnTo>
                  <a:close/>
                </a:path>
              </a:pathLst>
            </a:custGeom>
            <a:solidFill>
              <a:srgbClr val="F4C704"/>
            </a:solidFill>
          </p:spPr>
        </p:sp>
        <p:sp>
          <p:nvSpPr>
            <p:cNvPr name="TextBox 4" id="4"/>
            <p:cNvSpPr txBox="true"/>
            <p:nvPr/>
          </p:nvSpPr>
          <p:spPr>
            <a:xfrm>
              <a:off x="0" y="-28575"/>
              <a:ext cx="4533633" cy="865686"/>
            </a:xfrm>
            <a:prstGeom prst="rect">
              <a:avLst/>
            </a:prstGeom>
          </p:spPr>
          <p:txBody>
            <a:bodyPr anchor="ctr" rtlCol="false" tIns="50800" lIns="50800" bIns="50800" rIns="50800"/>
            <a:lstStyle/>
            <a:p>
              <a:pPr algn="ctr">
                <a:lnSpc>
                  <a:spcPts val="2239"/>
                </a:lnSpc>
              </a:pPr>
            </a:p>
          </p:txBody>
        </p:sp>
      </p:grpSp>
      <p:grpSp>
        <p:nvGrpSpPr>
          <p:cNvPr name="Group 5" id="5"/>
          <p:cNvGrpSpPr/>
          <p:nvPr/>
        </p:nvGrpSpPr>
        <p:grpSpPr>
          <a:xfrm rot="0">
            <a:off x="6150682" y="5851227"/>
            <a:ext cx="6150682" cy="3407073"/>
            <a:chOff x="0" y="0"/>
            <a:chExt cx="1511211" cy="837111"/>
          </a:xfrm>
        </p:grpSpPr>
        <p:sp>
          <p:nvSpPr>
            <p:cNvPr name="Freeform 6" id="6"/>
            <p:cNvSpPr/>
            <p:nvPr/>
          </p:nvSpPr>
          <p:spPr>
            <a:xfrm flipH="false" flipV="false" rot="0">
              <a:off x="0" y="0"/>
              <a:ext cx="1511211" cy="837111"/>
            </a:xfrm>
            <a:custGeom>
              <a:avLst/>
              <a:gdLst/>
              <a:ahLst/>
              <a:cxnLst/>
              <a:rect r="r" b="b" t="t" l="l"/>
              <a:pathLst>
                <a:path h="837111" w="1511211">
                  <a:moveTo>
                    <a:pt x="0" y="0"/>
                  </a:moveTo>
                  <a:lnTo>
                    <a:pt x="1511211" y="0"/>
                  </a:lnTo>
                  <a:lnTo>
                    <a:pt x="1511211" y="837111"/>
                  </a:lnTo>
                  <a:lnTo>
                    <a:pt x="0" y="837111"/>
                  </a:lnTo>
                  <a:close/>
                </a:path>
              </a:pathLst>
            </a:custGeom>
            <a:solidFill>
              <a:srgbClr val="009EEB"/>
            </a:solidFill>
          </p:spPr>
        </p:sp>
        <p:sp>
          <p:nvSpPr>
            <p:cNvPr name="TextBox 7" id="7"/>
            <p:cNvSpPr txBox="true"/>
            <p:nvPr/>
          </p:nvSpPr>
          <p:spPr>
            <a:xfrm>
              <a:off x="0" y="-28575"/>
              <a:ext cx="1511211" cy="865686"/>
            </a:xfrm>
            <a:prstGeom prst="rect">
              <a:avLst/>
            </a:prstGeom>
          </p:spPr>
          <p:txBody>
            <a:bodyPr anchor="ctr" rtlCol="false" tIns="50800" lIns="50800" bIns="50800" rIns="50800"/>
            <a:lstStyle/>
            <a:p>
              <a:pPr algn="ctr">
                <a:lnSpc>
                  <a:spcPts val="2239"/>
                </a:lnSpc>
              </a:pPr>
            </a:p>
          </p:txBody>
        </p:sp>
      </p:grpSp>
      <p:grpSp>
        <p:nvGrpSpPr>
          <p:cNvPr name="Group 8" id="8"/>
          <p:cNvGrpSpPr/>
          <p:nvPr/>
        </p:nvGrpSpPr>
        <p:grpSpPr>
          <a:xfrm rot="0">
            <a:off x="12301364" y="5851227"/>
            <a:ext cx="6150682" cy="3309492"/>
            <a:chOff x="0" y="0"/>
            <a:chExt cx="1511211" cy="813136"/>
          </a:xfrm>
        </p:grpSpPr>
        <p:sp>
          <p:nvSpPr>
            <p:cNvPr name="Freeform 9" id="9"/>
            <p:cNvSpPr/>
            <p:nvPr/>
          </p:nvSpPr>
          <p:spPr>
            <a:xfrm flipH="false" flipV="false" rot="0">
              <a:off x="0" y="0"/>
              <a:ext cx="1511211" cy="813136"/>
            </a:xfrm>
            <a:custGeom>
              <a:avLst/>
              <a:gdLst/>
              <a:ahLst/>
              <a:cxnLst/>
              <a:rect r="r" b="b" t="t" l="l"/>
              <a:pathLst>
                <a:path h="813136" w="1511211">
                  <a:moveTo>
                    <a:pt x="0" y="0"/>
                  </a:moveTo>
                  <a:lnTo>
                    <a:pt x="1511211" y="0"/>
                  </a:lnTo>
                  <a:lnTo>
                    <a:pt x="1511211" y="813136"/>
                  </a:lnTo>
                  <a:lnTo>
                    <a:pt x="0" y="813136"/>
                  </a:lnTo>
                  <a:close/>
                </a:path>
              </a:pathLst>
            </a:custGeom>
            <a:solidFill>
              <a:srgbClr val="F4C704"/>
            </a:solidFill>
          </p:spPr>
        </p:sp>
        <p:sp>
          <p:nvSpPr>
            <p:cNvPr name="TextBox 10" id="10"/>
            <p:cNvSpPr txBox="true"/>
            <p:nvPr/>
          </p:nvSpPr>
          <p:spPr>
            <a:xfrm>
              <a:off x="0" y="-28575"/>
              <a:ext cx="1511211" cy="841711"/>
            </a:xfrm>
            <a:prstGeom prst="rect">
              <a:avLst/>
            </a:prstGeom>
          </p:spPr>
          <p:txBody>
            <a:bodyPr anchor="ctr" rtlCol="false" tIns="50800" lIns="50800" bIns="50800" rIns="50800"/>
            <a:lstStyle/>
            <a:p>
              <a:pPr algn="ctr">
                <a:lnSpc>
                  <a:spcPts val="2239"/>
                </a:lnSpc>
              </a:pPr>
            </a:p>
          </p:txBody>
        </p:sp>
      </p:grpSp>
      <p:sp>
        <p:nvSpPr>
          <p:cNvPr name="TextBox 11" id="11"/>
          <p:cNvSpPr txBox="true"/>
          <p:nvPr/>
        </p:nvSpPr>
        <p:spPr>
          <a:xfrm rot="0">
            <a:off x="519925" y="847725"/>
            <a:ext cx="7210767" cy="1095412"/>
          </a:xfrm>
          <a:prstGeom prst="rect">
            <a:avLst/>
          </a:prstGeom>
        </p:spPr>
        <p:txBody>
          <a:bodyPr anchor="t" rtlCol="false" tIns="0" lIns="0" bIns="0" rIns="0">
            <a:spAutoFit/>
          </a:bodyPr>
          <a:lstStyle/>
          <a:p>
            <a:pPr algn="l">
              <a:lnSpc>
                <a:spcPts val="7800"/>
              </a:lnSpc>
            </a:pPr>
            <a:r>
              <a:rPr lang="en-US" b="true" sz="6000" spc="-179">
                <a:solidFill>
                  <a:srgbClr val="5A426D"/>
                </a:solidFill>
                <a:latin typeface="Arial Bold"/>
                <a:ea typeface="Arial Bold"/>
                <a:cs typeface="Arial Bold"/>
                <a:sym typeface="Arial Bold"/>
              </a:rPr>
              <a:t>Student Presentation</a:t>
            </a:r>
          </a:p>
        </p:txBody>
      </p:sp>
      <p:sp>
        <p:nvSpPr>
          <p:cNvPr name="TextBox 12" id="12"/>
          <p:cNvSpPr txBox="true"/>
          <p:nvPr/>
        </p:nvSpPr>
        <p:spPr>
          <a:xfrm rot="0">
            <a:off x="519925" y="6783350"/>
            <a:ext cx="4916382" cy="1495202"/>
          </a:xfrm>
          <a:prstGeom prst="rect">
            <a:avLst/>
          </a:prstGeom>
        </p:spPr>
        <p:txBody>
          <a:bodyPr anchor="t" rtlCol="false" tIns="0" lIns="0" bIns="0" rIns="0">
            <a:spAutoFit/>
          </a:bodyPr>
          <a:lstStyle/>
          <a:p>
            <a:pPr algn="l">
              <a:lnSpc>
                <a:spcPts val="3900"/>
              </a:lnSpc>
            </a:pPr>
            <a:r>
              <a:rPr lang="en-US" sz="3000" spc="-89" b="true">
                <a:solidFill>
                  <a:srgbClr val="000000"/>
                </a:solidFill>
                <a:latin typeface="Arimo Bold"/>
                <a:ea typeface="Arimo Bold"/>
                <a:cs typeface="Arimo Bold"/>
                <a:sym typeface="Arimo Bold"/>
              </a:rPr>
              <a:t>A.I. and Academic Integrity, Plagiarism, </a:t>
            </a:r>
          </a:p>
          <a:p>
            <a:pPr algn="l">
              <a:lnSpc>
                <a:spcPts val="3900"/>
              </a:lnSpc>
            </a:pPr>
            <a:r>
              <a:rPr lang="en-US" b="true" sz="3000" spc="-89">
                <a:solidFill>
                  <a:srgbClr val="000000"/>
                </a:solidFill>
                <a:latin typeface="Arimo Bold"/>
                <a:ea typeface="Arimo Bold"/>
                <a:cs typeface="Arimo Bold"/>
                <a:sym typeface="Arimo Bold"/>
              </a:rPr>
              <a:t>and Intellectual Property</a:t>
            </a:r>
          </a:p>
        </p:txBody>
      </p:sp>
      <p:sp>
        <p:nvSpPr>
          <p:cNvPr name="TextBox 13" id="13"/>
          <p:cNvSpPr txBox="true"/>
          <p:nvPr/>
        </p:nvSpPr>
        <p:spPr>
          <a:xfrm rot="0">
            <a:off x="13015739" y="6562333"/>
            <a:ext cx="4767388" cy="1946761"/>
          </a:xfrm>
          <a:prstGeom prst="rect">
            <a:avLst/>
          </a:prstGeom>
        </p:spPr>
        <p:txBody>
          <a:bodyPr anchor="t" rtlCol="false" tIns="0" lIns="0" bIns="0" rIns="0">
            <a:spAutoFit/>
          </a:bodyPr>
          <a:lstStyle/>
          <a:p>
            <a:pPr algn="l">
              <a:lnSpc>
                <a:spcPts val="3870"/>
              </a:lnSpc>
            </a:pPr>
            <a:r>
              <a:rPr lang="en-US" b="true" sz="3000">
                <a:solidFill>
                  <a:srgbClr val="000000"/>
                </a:solidFill>
                <a:latin typeface="Arimo Bold"/>
                <a:ea typeface="Arimo Bold"/>
                <a:cs typeface="Arimo Bold"/>
                <a:sym typeface="Arimo Bold"/>
              </a:rPr>
              <a:t>Ethical Consequences </a:t>
            </a:r>
          </a:p>
          <a:p>
            <a:pPr algn="l">
              <a:lnSpc>
                <a:spcPts val="3870"/>
              </a:lnSpc>
            </a:pPr>
            <a:r>
              <a:rPr lang="en-US" b="true" sz="3000">
                <a:solidFill>
                  <a:srgbClr val="000000"/>
                </a:solidFill>
                <a:latin typeface="Arimo Bold"/>
                <a:ea typeface="Arimo Bold"/>
                <a:cs typeface="Arimo Bold"/>
                <a:sym typeface="Arimo Bold"/>
              </a:rPr>
              <a:t>of Using A.I. Tools </a:t>
            </a:r>
          </a:p>
          <a:p>
            <a:pPr algn="l">
              <a:lnSpc>
                <a:spcPts val="3870"/>
              </a:lnSpc>
            </a:pPr>
            <a:r>
              <a:rPr lang="en-US" b="true" sz="3000">
                <a:solidFill>
                  <a:srgbClr val="000000"/>
                </a:solidFill>
                <a:latin typeface="Arimo Bold"/>
                <a:ea typeface="Arimo Bold"/>
                <a:cs typeface="Arimo Bold"/>
                <a:sym typeface="Arimo Bold"/>
              </a:rPr>
              <a:t>Impacts on Environment and Labor</a:t>
            </a:r>
          </a:p>
        </p:txBody>
      </p:sp>
      <p:sp>
        <p:nvSpPr>
          <p:cNvPr name="TextBox 14" id="14"/>
          <p:cNvSpPr txBox="true"/>
          <p:nvPr/>
        </p:nvSpPr>
        <p:spPr>
          <a:xfrm rot="0">
            <a:off x="6545099" y="6775750"/>
            <a:ext cx="5361848" cy="1487582"/>
          </a:xfrm>
          <a:prstGeom prst="rect">
            <a:avLst/>
          </a:prstGeom>
        </p:spPr>
        <p:txBody>
          <a:bodyPr anchor="t" rtlCol="false" tIns="0" lIns="0" bIns="0" rIns="0">
            <a:spAutoFit/>
          </a:bodyPr>
          <a:lstStyle/>
          <a:p>
            <a:pPr algn="l">
              <a:lnSpc>
                <a:spcPts val="3960"/>
              </a:lnSpc>
            </a:pPr>
            <a:r>
              <a:rPr lang="en-US" sz="3000" spc="-89" b="true">
                <a:solidFill>
                  <a:srgbClr val="000000"/>
                </a:solidFill>
                <a:latin typeface="Arimo Bold"/>
                <a:ea typeface="Arimo Bold"/>
                <a:cs typeface="Arimo Bold"/>
                <a:sym typeface="Arimo Bold"/>
              </a:rPr>
              <a:t>“Hallucinations,” </a:t>
            </a:r>
          </a:p>
          <a:p>
            <a:pPr algn="l">
              <a:lnSpc>
                <a:spcPts val="3960"/>
              </a:lnSpc>
            </a:pPr>
            <a:r>
              <a:rPr lang="en-US" sz="3000" spc="-89" b="true">
                <a:solidFill>
                  <a:srgbClr val="000000"/>
                </a:solidFill>
                <a:latin typeface="Arimo Bold"/>
                <a:ea typeface="Arimo Bold"/>
                <a:cs typeface="Arimo Bold"/>
                <a:sym typeface="Arimo Bold"/>
              </a:rPr>
              <a:t>Fabrications, </a:t>
            </a:r>
            <a:r>
              <a:rPr lang="en-US" sz="3000" spc="-89" b="true">
                <a:solidFill>
                  <a:srgbClr val="000000"/>
                </a:solidFill>
                <a:latin typeface="Arimo Bold"/>
                <a:ea typeface="Arimo Bold"/>
                <a:cs typeface="Arimo Bold"/>
                <a:sym typeface="Arimo Bold"/>
              </a:rPr>
              <a:t>Misinformation </a:t>
            </a:r>
          </a:p>
          <a:p>
            <a:pPr algn="l">
              <a:lnSpc>
                <a:spcPts val="3960"/>
              </a:lnSpc>
            </a:pPr>
            <a:r>
              <a:rPr lang="en-US" b="true" sz="3000" spc="-89">
                <a:solidFill>
                  <a:srgbClr val="000000"/>
                </a:solidFill>
                <a:latin typeface="Arimo Bold"/>
                <a:ea typeface="Arimo Bold"/>
                <a:cs typeface="Arimo Bold"/>
                <a:sym typeface="Arimo Bold"/>
              </a:rPr>
              <a:t>generated by LLMs</a:t>
            </a:r>
          </a:p>
        </p:txBody>
      </p:sp>
      <p:grpSp>
        <p:nvGrpSpPr>
          <p:cNvPr name="Group 15" id="15"/>
          <p:cNvGrpSpPr/>
          <p:nvPr/>
        </p:nvGrpSpPr>
        <p:grpSpPr>
          <a:xfrm rot="0">
            <a:off x="519925" y="3319329"/>
            <a:ext cx="6977169" cy="1609934"/>
            <a:chOff x="0" y="0"/>
            <a:chExt cx="6612604" cy="1525813"/>
          </a:xfrm>
        </p:grpSpPr>
        <p:sp>
          <p:nvSpPr>
            <p:cNvPr name="Freeform 16" id="16"/>
            <p:cNvSpPr/>
            <p:nvPr/>
          </p:nvSpPr>
          <p:spPr>
            <a:xfrm flipH="false" flipV="false" rot="0">
              <a:off x="0" y="0"/>
              <a:ext cx="6612604" cy="1525813"/>
            </a:xfrm>
            <a:custGeom>
              <a:avLst/>
              <a:gdLst/>
              <a:ahLst/>
              <a:cxnLst/>
              <a:rect r="r" b="b" t="t" l="l"/>
              <a:pathLst>
                <a:path h="1525813" w="6612604">
                  <a:moveTo>
                    <a:pt x="0" y="0"/>
                  </a:moveTo>
                  <a:lnTo>
                    <a:pt x="6612604" y="0"/>
                  </a:lnTo>
                  <a:lnTo>
                    <a:pt x="6612604" y="1525813"/>
                  </a:lnTo>
                  <a:lnTo>
                    <a:pt x="0" y="1525813"/>
                  </a:lnTo>
                  <a:close/>
                </a:path>
              </a:pathLst>
            </a:custGeom>
            <a:solidFill>
              <a:srgbClr val="000000">
                <a:alpha val="0"/>
              </a:srgbClr>
            </a:solidFill>
          </p:spPr>
        </p:sp>
        <p:sp>
          <p:nvSpPr>
            <p:cNvPr name="TextBox 17" id="17"/>
            <p:cNvSpPr txBox="true"/>
            <p:nvPr/>
          </p:nvSpPr>
          <p:spPr>
            <a:xfrm>
              <a:off x="0" y="-66675"/>
              <a:ext cx="6612604" cy="1592488"/>
            </a:xfrm>
            <a:prstGeom prst="rect">
              <a:avLst/>
            </a:prstGeom>
          </p:spPr>
          <p:txBody>
            <a:bodyPr anchor="t" rtlCol="false" tIns="0" lIns="0" bIns="0" rIns="0"/>
            <a:lstStyle/>
            <a:p>
              <a:pPr algn="l">
                <a:lnSpc>
                  <a:spcPts val="3600"/>
                </a:lnSpc>
              </a:pPr>
              <a:r>
                <a:rPr lang="en-US" sz="3000" b="true">
                  <a:solidFill>
                    <a:srgbClr val="009EEB"/>
                  </a:solidFill>
                  <a:latin typeface="Arial Bold"/>
                  <a:ea typeface="Arial Bold"/>
                  <a:cs typeface="Arial Bold"/>
                  <a:sym typeface="Arial Bold"/>
                </a:rPr>
                <a:t>“Writing and AI”</a:t>
              </a:r>
            </a:p>
            <a:p>
              <a:pPr algn="l">
                <a:lnSpc>
                  <a:spcPts val="2700"/>
                </a:lnSpc>
              </a:pPr>
              <a:r>
                <a:rPr lang="en-US" sz="2400">
                  <a:solidFill>
                    <a:srgbClr val="000000"/>
                  </a:solidFill>
                  <a:latin typeface="Arimo"/>
                  <a:ea typeface="Arimo"/>
                  <a:cs typeface="Arimo"/>
                  <a:sym typeface="Arimo"/>
                </a:rPr>
                <a:t>Taught by Alex Helberg</a:t>
              </a:r>
            </a:p>
            <a:p>
              <a:pPr algn="l">
                <a:lnSpc>
                  <a:spcPts val="2700"/>
                </a:lnSpc>
              </a:pPr>
              <a:r>
                <a:rPr lang="en-US" sz="2400">
                  <a:solidFill>
                    <a:srgbClr val="000000"/>
                  </a:solidFill>
                  <a:latin typeface="Arimo"/>
                  <a:ea typeface="Arimo"/>
                  <a:cs typeface="Arimo"/>
                  <a:sym typeface="Arimo"/>
                </a:rPr>
                <a:t>Visiting Assistant Professor in the Allan K. Smith Center for Writing and Rhetoric</a:t>
              </a:r>
            </a:p>
          </p:txBody>
        </p:sp>
      </p:grpSp>
      <p:sp>
        <p:nvSpPr>
          <p:cNvPr name="Freeform 18" id="18" descr="Shape  Description automatically generated"/>
          <p:cNvSpPr/>
          <p:nvPr/>
        </p:nvSpPr>
        <p:spPr>
          <a:xfrm flipH="false" flipV="false" rot="0">
            <a:off x="14163365" y="0"/>
            <a:ext cx="4124635" cy="4124635"/>
          </a:xfrm>
          <a:custGeom>
            <a:avLst/>
            <a:gdLst/>
            <a:ahLst/>
            <a:cxnLst/>
            <a:rect r="r" b="b" t="t" l="l"/>
            <a:pathLst>
              <a:path h="4124635" w="4124635">
                <a:moveTo>
                  <a:pt x="0" y="0"/>
                </a:moveTo>
                <a:lnTo>
                  <a:pt x="4124635" y="0"/>
                </a:lnTo>
                <a:lnTo>
                  <a:pt x="4124635" y="4124635"/>
                </a:lnTo>
                <a:lnTo>
                  <a:pt x="0" y="4124635"/>
                </a:lnTo>
                <a:lnTo>
                  <a:pt x="0" y="0"/>
                </a:lnTo>
                <a:close/>
              </a:path>
            </a:pathLst>
          </a:custGeom>
          <a:blipFill>
            <a:blip r:embed="rId2"/>
            <a:stretch>
              <a:fillRect l="0" t="0" r="0" b="0"/>
            </a:stretch>
          </a:blipFill>
        </p:spPr>
      </p:sp>
      <p:sp>
        <p:nvSpPr>
          <p:cNvPr name="Freeform 19" id="19" descr="A picture containing text, sign  Description automatically generated"/>
          <p:cNvSpPr/>
          <p:nvPr/>
        </p:nvSpPr>
        <p:spPr>
          <a:xfrm flipH="false" flipV="false" rot="0">
            <a:off x="14603982" y="9475358"/>
            <a:ext cx="2776159" cy="591443"/>
          </a:xfrm>
          <a:custGeom>
            <a:avLst/>
            <a:gdLst/>
            <a:ahLst/>
            <a:cxnLst/>
            <a:rect r="r" b="b" t="t" l="l"/>
            <a:pathLst>
              <a:path h="591443" w="2776159">
                <a:moveTo>
                  <a:pt x="0" y="0"/>
                </a:moveTo>
                <a:lnTo>
                  <a:pt x="2776159" y="0"/>
                </a:lnTo>
                <a:lnTo>
                  <a:pt x="2776159" y="591442"/>
                </a:lnTo>
                <a:lnTo>
                  <a:pt x="0" y="591442"/>
                </a:lnTo>
                <a:lnTo>
                  <a:pt x="0" y="0"/>
                </a:lnTo>
                <a:close/>
              </a:path>
            </a:pathLst>
          </a:custGeom>
          <a:blipFill>
            <a:blip r:embed="rId3"/>
            <a:stretch>
              <a:fillRect l="0" t="-317" r="0" b="-317"/>
            </a:stretch>
          </a:blipFill>
        </p:spPr>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571119"/>
            <a:ext cx="7210767" cy="1095375"/>
          </a:xfrm>
          <a:prstGeom prst="rect">
            <a:avLst/>
          </a:prstGeom>
        </p:spPr>
        <p:txBody>
          <a:bodyPr anchor="t" rtlCol="false" tIns="0" lIns="0" bIns="0" rIns="0">
            <a:spAutoFit/>
          </a:bodyPr>
          <a:lstStyle/>
          <a:p>
            <a:pPr algn="l">
              <a:lnSpc>
                <a:spcPts val="7800"/>
              </a:lnSpc>
            </a:pPr>
            <a:r>
              <a:rPr lang="en-US" b="true" sz="6000" spc="-179">
                <a:solidFill>
                  <a:srgbClr val="5A426D"/>
                </a:solidFill>
                <a:latin typeface="Arial Bold"/>
                <a:ea typeface="Arial Bold"/>
                <a:cs typeface="Arial Bold"/>
                <a:sym typeface="Arial Bold"/>
              </a:rPr>
              <a:t>Syllabus Statements</a:t>
            </a:r>
          </a:p>
        </p:txBody>
      </p:sp>
      <p:sp>
        <p:nvSpPr>
          <p:cNvPr name="Freeform 3" id="3" descr="A picture containing text, sign  Description automatically generated"/>
          <p:cNvSpPr/>
          <p:nvPr/>
        </p:nvSpPr>
        <p:spPr>
          <a:xfrm flipH="false" flipV="false" rot="0">
            <a:off x="14603982" y="9475358"/>
            <a:ext cx="2776159" cy="591443"/>
          </a:xfrm>
          <a:custGeom>
            <a:avLst/>
            <a:gdLst/>
            <a:ahLst/>
            <a:cxnLst/>
            <a:rect r="r" b="b" t="t" l="l"/>
            <a:pathLst>
              <a:path h="591443" w="2776159">
                <a:moveTo>
                  <a:pt x="0" y="0"/>
                </a:moveTo>
                <a:lnTo>
                  <a:pt x="2776159" y="0"/>
                </a:lnTo>
                <a:lnTo>
                  <a:pt x="2776159" y="591442"/>
                </a:lnTo>
                <a:lnTo>
                  <a:pt x="0" y="591442"/>
                </a:lnTo>
                <a:lnTo>
                  <a:pt x="0" y="0"/>
                </a:lnTo>
                <a:close/>
              </a:path>
            </a:pathLst>
          </a:custGeom>
          <a:blipFill>
            <a:blip r:embed="rId2"/>
            <a:stretch>
              <a:fillRect l="0" t="-317" r="0" b="-317"/>
            </a:stretch>
          </a:blipFill>
        </p:spPr>
      </p:sp>
      <p:grpSp>
        <p:nvGrpSpPr>
          <p:cNvPr name="Group 4" id="4"/>
          <p:cNvGrpSpPr/>
          <p:nvPr/>
        </p:nvGrpSpPr>
        <p:grpSpPr>
          <a:xfrm rot="0">
            <a:off x="2272471" y="1848085"/>
            <a:ext cx="13743059" cy="7410215"/>
            <a:chOff x="0" y="0"/>
            <a:chExt cx="18324078" cy="9880286"/>
          </a:xfrm>
        </p:grpSpPr>
        <p:pic>
          <p:nvPicPr>
            <p:cNvPr name="Picture 5" id="5"/>
            <p:cNvPicPr>
              <a:picLocks noChangeAspect="true"/>
            </p:cNvPicPr>
            <p:nvPr/>
          </p:nvPicPr>
          <p:blipFill>
            <a:blip r:embed="rId3"/>
            <a:srcRect l="732" t="3099" r="316" b="2049"/>
            <a:stretch>
              <a:fillRect/>
            </a:stretch>
          </p:blipFill>
          <p:spPr>
            <a:xfrm flipH="false" flipV="false">
              <a:off x="0" y="0"/>
              <a:ext cx="18324078" cy="9880286"/>
            </a:xfrm>
            <a:prstGeom prst="rect">
              <a:avLst/>
            </a:prstGeom>
          </p:spPr>
        </p:pic>
      </p:gr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308384" y="1835644"/>
            <a:ext cx="8240918" cy="6615711"/>
            <a:chOff x="0" y="0"/>
            <a:chExt cx="2024778" cy="1625468"/>
          </a:xfrm>
        </p:grpSpPr>
        <p:sp>
          <p:nvSpPr>
            <p:cNvPr name="Freeform 3" id="3"/>
            <p:cNvSpPr/>
            <p:nvPr/>
          </p:nvSpPr>
          <p:spPr>
            <a:xfrm flipH="false" flipV="false" rot="0">
              <a:off x="0" y="0"/>
              <a:ext cx="2024778" cy="1625468"/>
            </a:xfrm>
            <a:custGeom>
              <a:avLst/>
              <a:gdLst/>
              <a:ahLst/>
              <a:cxnLst/>
              <a:rect r="r" b="b" t="t" l="l"/>
              <a:pathLst>
                <a:path h="1625468" w="2024778">
                  <a:moveTo>
                    <a:pt x="0" y="0"/>
                  </a:moveTo>
                  <a:lnTo>
                    <a:pt x="2024778" y="0"/>
                  </a:lnTo>
                  <a:lnTo>
                    <a:pt x="2024778" y="1625468"/>
                  </a:lnTo>
                  <a:lnTo>
                    <a:pt x="0" y="1625468"/>
                  </a:lnTo>
                  <a:close/>
                </a:path>
              </a:pathLst>
            </a:custGeom>
            <a:solidFill>
              <a:srgbClr val="F7C934"/>
            </a:solidFill>
          </p:spPr>
        </p:sp>
        <p:sp>
          <p:nvSpPr>
            <p:cNvPr name="TextBox 4" id="4"/>
            <p:cNvSpPr txBox="true"/>
            <p:nvPr/>
          </p:nvSpPr>
          <p:spPr>
            <a:xfrm>
              <a:off x="0" y="-28575"/>
              <a:ext cx="2024778" cy="1654043"/>
            </a:xfrm>
            <a:prstGeom prst="rect">
              <a:avLst/>
            </a:prstGeom>
          </p:spPr>
          <p:txBody>
            <a:bodyPr anchor="ctr" rtlCol="false" tIns="50800" lIns="50800" bIns="50800" rIns="50800"/>
            <a:lstStyle/>
            <a:p>
              <a:pPr algn="ctr">
                <a:lnSpc>
                  <a:spcPts val="2239"/>
                </a:lnSpc>
              </a:pPr>
            </a:p>
          </p:txBody>
        </p:sp>
      </p:grpSp>
      <p:grpSp>
        <p:nvGrpSpPr>
          <p:cNvPr name="Group 5" id="5"/>
          <p:cNvGrpSpPr/>
          <p:nvPr/>
        </p:nvGrpSpPr>
        <p:grpSpPr>
          <a:xfrm rot="0">
            <a:off x="0" y="0"/>
            <a:ext cx="8777564" cy="10287000"/>
            <a:chOff x="0" y="0"/>
            <a:chExt cx="11703418" cy="13716000"/>
          </a:xfrm>
        </p:grpSpPr>
        <p:pic>
          <p:nvPicPr>
            <p:cNvPr name="Picture 6" id="6"/>
            <p:cNvPicPr>
              <a:picLocks noChangeAspect="true"/>
            </p:cNvPicPr>
            <p:nvPr/>
          </p:nvPicPr>
          <p:blipFill>
            <a:blip r:embed="rId2"/>
            <a:srcRect l="26643" t="0" r="16507" b="0"/>
            <a:stretch>
              <a:fillRect/>
            </a:stretch>
          </p:blipFill>
          <p:spPr>
            <a:xfrm flipH="false" flipV="false">
              <a:off x="0" y="0"/>
              <a:ext cx="11703418" cy="13716000"/>
            </a:xfrm>
            <a:prstGeom prst="rect">
              <a:avLst/>
            </a:prstGeom>
          </p:spPr>
        </p:pic>
      </p:grpSp>
      <p:sp>
        <p:nvSpPr>
          <p:cNvPr name="Freeform 7" id="7" descr="A picture containing text, sign  Description automatically generated"/>
          <p:cNvSpPr/>
          <p:nvPr/>
        </p:nvSpPr>
        <p:spPr>
          <a:xfrm flipH="false" flipV="false" rot="0">
            <a:off x="14603982" y="9475358"/>
            <a:ext cx="2776159" cy="591443"/>
          </a:xfrm>
          <a:custGeom>
            <a:avLst/>
            <a:gdLst/>
            <a:ahLst/>
            <a:cxnLst/>
            <a:rect r="r" b="b" t="t" l="l"/>
            <a:pathLst>
              <a:path h="591443" w="2776159">
                <a:moveTo>
                  <a:pt x="0" y="0"/>
                </a:moveTo>
                <a:lnTo>
                  <a:pt x="2776159" y="0"/>
                </a:lnTo>
                <a:lnTo>
                  <a:pt x="2776159" y="591442"/>
                </a:lnTo>
                <a:lnTo>
                  <a:pt x="0" y="591442"/>
                </a:lnTo>
                <a:lnTo>
                  <a:pt x="0" y="0"/>
                </a:lnTo>
                <a:close/>
              </a:path>
            </a:pathLst>
          </a:custGeom>
          <a:blipFill>
            <a:blip r:embed="rId3"/>
            <a:stretch>
              <a:fillRect l="0" t="-317" r="0" b="-317"/>
            </a:stretch>
          </a:blipFill>
        </p:spPr>
      </p:sp>
      <p:sp>
        <p:nvSpPr>
          <p:cNvPr name="TextBox 8" id="8"/>
          <p:cNvSpPr txBox="true"/>
          <p:nvPr/>
        </p:nvSpPr>
        <p:spPr>
          <a:xfrm rot="0">
            <a:off x="9144000" y="2426963"/>
            <a:ext cx="7000462" cy="1038188"/>
          </a:xfrm>
          <a:prstGeom prst="rect">
            <a:avLst/>
          </a:prstGeom>
        </p:spPr>
        <p:txBody>
          <a:bodyPr anchor="t" rtlCol="false" tIns="0" lIns="0" bIns="0" rIns="0">
            <a:spAutoFit/>
          </a:bodyPr>
          <a:lstStyle/>
          <a:p>
            <a:pPr algn="ctr">
              <a:lnSpc>
                <a:spcPts val="7200"/>
              </a:lnSpc>
            </a:pPr>
            <a:r>
              <a:rPr lang="en-US" b="true" sz="6000" spc="-60">
                <a:solidFill>
                  <a:srgbClr val="5A426D"/>
                </a:solidFill>
                <a:latin typeface="Arial Bold"/>
                <a:ea typeface="Arial Bold"/>
                <a:cs typeface="Arial Bold"/>
                <a:sym typeface="Arial Bold"/>
              </a:rPr>
              <a:t>Syllabus Workshop</a:t>
            </a:r>
          </a:p>
        </p:txBody>
      </p:sp>
      <p:grpSp>
        <p:nvGrpSpPr>
          <p:cNvPr name="Group 9" id="9"/>
          <p:cNvGrpSpPr/>
          <p:nvPr/>
        </p:nvGrpSpPr>
        <p:grpSpPr>
          <a:xfrm rot="0">
            <a:off x="10117591" y="3796157"/>
            <a:ext cx="4936971" cy="1347343"/>
            <a:chOff x="0" y="0"/>
            <a:chExt cx="6582628" cy="1796457"/>
          </a:xfrm>
        </p:grpSpPr>
        <p:sp>
          <p:nvSpPr>
            <p:cNvPr name="TextBox 10" id="10"/>
            <p:cNvSpPr txBox="true"/>
            <p:nvPr/>
          </p:nvSpPr>
          <p:spPr>
            <a:xfrm rot="0">
              <a:off x="30215" y="-19050"/>
              <a:ext cx="6373161" cy="628749"/>
            </a:xfrm>
            <a:prstGeom prst="rect">
              <a:avLst/>
            </a:prstGeom>
          </p:spPr>
          <p:txBody>
            <a:bodyPr anchor="t" rtlCol="false" tIns="0" lIns="0" bIns="0" rIns="0">
              <a:spAutoFit/>
            </a:bodyPr>
            <a:lstStyle/>
            <a:p>
              <a:pPr algn="ctr" marL="0" indent="0" lvl="0">
                <a:lnSpc>
                  <a:spcPts val="3600"/>
                </a:lnSpc>
                <a:spcBef>
                  <a:spcPct val="0"/>
                </a:spcBef>
              </a:pPr>
              <a:r>
                <a:rPr lang="en-US" b="true" sz="3000">
                  <a:solidFill>
                    <a:srgbClr val="000000"/>
                  </a:solidFill>
                  <a:latin typeface="Arimo Bold"/>
                  <a:ea typeface="Arimo Bold"/>
                  <a:cs typeface="Arimo Bold"/>
                  <a:sym typeface="Arimo Bold"/>
                </a:rPr>
                <a:t>Joshua King</a:t>
              </a:r>
            </a:p>
          </p:txBody>
        </p:sp>
        <p:sp>
          <p:nvSpPr>
            <p:cNvPr name="TextBox 11" id="11"/>
            <p:cNvSpPr txBox="true"/>
            <p:nvPr/>
          </p:nvSpPr>
          <p:spPr>
            <a:xfrm rot="0">
              <a:off x="0" y="702888"/>
              <a:ext cx="6582628" cy="1093569"/>
            </a:xfrm>
            <a:prstGeom prst="rect">
              <a:avLst/>
            </a:prstGeom>
          </p:spPr>
          <p:txBody>
            <a:bodyPr anchor="t" rtlCol="false" tIns="0" lIns="0" bIns="0" rIns="0">
              <a:spAutoFit/>
            </a:bodyPr>
            <a:lstStyle/>
            <a:p>
              <a:pPr algn="ctr">
                <a:lnSpc>
                  <a:spcPts val="3359"/>
                </a:lnSpc>
              </a:pPr>
              <a:r>
                <a:rPr lang="en-US" sz="2400">
                  <a:solidFill>
                    <a:srgbClr val="000000"/>
                  </a:solidFill>
                  <a:latin typeface="Arimo"/>
                  <a:ea typeface="Arimo"/>
                  <a:cs typeface="Arimo"/>
                  <a:sym typeface="Arimo"/>
                </a:rPr>
                <a:t>Senior Lecturer in Language </a:t>
              </a:r>
            </a:p>
            <a:p>
              <a:pPr algn="ctr" marL="0" indent="0" lvl="0">
                <a:lnSpc>
                  <a:spcPts val="3359"/>
                </a:lnSpc>
                <a:spcBef>
                  <a:spcPct val="0"/>
                </a:spcBef>
              </a:pPr>
              <a:r>
                <a:rPr lang="en-US" sz="2400">
                  <a:solidFill>
                    <a:srgbClr val="000000"/>
                  </a:solidFill>
                  <a:latin typeface="Arimo"/>
                  <a:ea typeface="Arimo"/>
                  <a:cs typeface="Arimo"/>
                  <a:sym typeface="Arimo"/>
                </a:rPr>
                <a:t>and Culture Studies</a:t>
              </a:r>
            </a:p>
          </p:txBody>
        </p:sp>
      </p:grpSp>
      <p:grpSp>
        <p:nvGrpSpPr>
          <p:cNvPr name="Group 12" id="12"/>
          <p:cNvGrpSpPr/>
          <p:nvPr/>
        </p:nvGrpSpPr>
        <p:grpSpPr>
          <a:xfrm rot="0">
            <a:off x="10175745" y="5697339"/>
            <a:ext cx="4936971" cy="928206"/>
            <a:chOff x="0" y="0"/>
            <a:chExt cx="6582628" cy="1237607"/>
          </a:xfrm>
        </p:grpSpPr>
        <p:sp>
          <p:nvSpPr>
            <p:cNvPr name="TextBox 13" id="13"/>
            <p:cNvSpPr txBox="true"/>
            <p:nvPr/>
          </p:nvSpPr>
          <p:spPr>
            <a:xfrm rot="0">
              <a:off x="30215" y="-19050"/>
              <a:ext cx="6373161" cy="628749"/>
            </a:xfrm>
            <a:prstGeom prst="rect">
              <a:avLst/>
            </a:prstGeom>
          </p:spPr>
          <p:txBody>
            <a:bodyPr anchor="t" rtlCol="false" tIns="0" lIns="0" bIns="0" rIns="0">
              <a:spAutoFit/>
            </a:bodyPr>
            <a:lstStyle/>
            <a:p>
              <a:pPr algn="ctr" marL="0" indent="0" lvl="0">
                <a:lnSpc>
                  <a:spcPts val="3600"/>
                </a:lnSpc>
                <a:spcBef>
                  <a:spcPct val="0"/>
                </a:spcBef>
              </a:pPr>
              <a:r>
                <a:rPr lang="en-US" b="true" sz="3000">
                  <a:solidFill>
                    <a:srgbClr val="000000"/>
                  </a:solidFill>
                  <a:latin typeface="Arimo Bold"/>
                  <a:ea typeface="Arimo Bold"/>
                  <a:cs typeface="Arimo Bold"/>
                  <a:sym typeface="Arimo Bold"/>
                </a:rPr>
                <a:t>Brianna Halladay</a:t>
              </a:r>
            </a:p>
          </p:txBody>
        </p:sp>
        <p:sp>
          <p:nvSpPr>
            <p:cNvPr name="TextBox 14" id="14"/>
            <p:cNvSpPr txBox="true"/>
            <p:nvPr/>
          </p:nvSpPr>
          <p:spPr>
            <a:xfrm rot="0">
              <a:off x="0" y="702888"/>
              <a:ext cx="6582628" cy="534720"/>
            </a:xfrm>
            <a:prstGeom prst="rect">
              <a:avLst/>
            </a:prstGeom>
          </p:spPr>
          <p:txBody>
            <a:bodyPr anchor="t" rtlCol="false" tIns="0" lIns="0" bIns="0" rIns="0">
              <a:spAutoFit/>
            </a:bodyPr>
            <a:lstStyle/>
            <a:p>
              <a:pPr algn="ctr" marL="0" indent="0" lvl="0">
                <a:lnSpc>
                  <a:spcPts val="3359"/>
                </a:lnSpc>
                <a:spcBef>
                  <a:spcPct val="0"/>
                </a:spcBef>
              </a:pPr>
              <a:r>
                <a:rPr lang="en-US" sz="2400">
                  <a:solidFill>
                    <a:srgbClr val="000000"/>
                  </a:solidFill>
                  <a:latin typeface="Arimo"/>
                  <a:ea typeface="Arimo"/>
                  <a:cs typeface="Arimo"/>
                  <a:sym typeface="Arimo"/>
                </a:rPr>
                <a:t>Assistant Professor of Economics</a:t>
              </a:r>
            </a:p>
          </p:txBody>
        </p:sp>
      </p:grpSp>
      <p:grpSp>
        <p:nvGrpSpPr>
          <p:cNvPr name="Group 15" id="15"/>
          <p:cNvGrpSpPr/>
          <p:nvPr/>
        </p:nvGrpSpPr>
        <p:grpSpPr>
          <a:xfrm rot="0">
            <a:off x="10059436" y="7179384"/>
            <a:ext cx="5053280" cy="928206"/>
            <a:chOff x="0" y="0"/>
            <a:chExt cx="6737707" cy="1237607"/>
          </a:xfrm>
        </p:grpSpPr>
        <p:sp>
          <p:nvSpPr>
            <p:cNvPr name="TextBox 16" id="16"/>
            <p:cNvSpPr txBox="true"/>
            <p:nvPr/>
          </p:nvSpPr>
          <p:spPr>
            <a:xfrm rot="0">
              <a:off x="0" y="-19050"/>
              <a:ext cx="6582628" cy="628749"/>
            </a:xfrm>
            <a:prstGeom prst="rect">
              <a:avLst/>
            </a:prstGeom>
          </p:spPr>
          <p:txBody>
            <a:bodyPr anchor="t" rtlCol="false" tIns="0" lIns="0" bIns="0" rIns="0">
              <a:spAutoFit/>
            </a:bodyPr>
            <a:lstStyle/>
            <a:p>
              <a:pPr algn="ctr" marL="0" indent="0" lvl="0">
                <a:lnSpc>
                  <a:spcPts val="3600"/>
                </a:lnSpc>
                <a:spcBef>
                  <a:spcPct val="0"/>
                </a:spcBef>
              </a:pPr>
              <a:r>
                <a:rPr lang="en-US" b="true" sz="3000">
                  <a:solidFill>
                    <a:srgbClr val="000000"/>
                  </a:solidFill>
                  <a:latin typeface="Arimo Bold"/>
                  <a:ea typeface="Arimo Bold"/>
                  <a:cs typeface="Arimo Bold"/>
                  <a:sym typeface="Arimo Bold"/>
                </a:rPr>
                <a:t> John Ashby</a:t>
              </a:r>
            </a:p>
          </p:txBody>
        </p:sp>
        <p:sp>
          <p:nvSpPr>
            <p:cNvPr name="TextBox 17" id="17"/>
            <p:cNvSpPr txBox="true"/>
            <p:nvPr/>
          </p:nvSpPr>
          <p:spPr>
            <a:xfrm rot="0">
              <a:off x="155079" y="702888"/>
              <a:ext cx="6582628" cy="534720"/>
            </a:xfrm>
            <a:prstGeom prst="rect">
              <a:avLst/>
            </a:prstGeom>
          </p:spPr>
          <p:txBody>
            <a:bodyPr anchor="t" rtlCol="false" tIns="0" lIns="0" bIns="0" rIns="0">
              <a:spAutoFit/>
            </a:bodyPr>
            <a:lstStyle/>
            <a:p>
              <a:pPr algn="ctr" marL="0" indent="0" lvl="0">
                <a:lnSpc>
                  <a:spcPts val="3359"/>
                </a:lnSpc>
                <a:spcBef>
                  <a:spcPct val="0"/>
                </a:spcBef>
              </a:pPr>
              <a:r>
                <a:rPr lang="en-US" sz="2400">
                  <a:solidFill>
                    <a:srgbClr val="000000"/>
                  </a:solidFill>
                  <a:latin typeface="Arimo"/>
                  <a:ea typeface="Arimo"/>
                  <a:cs typeface="Arimo"/>
                  <a:sym typeface="Arimo"/>
                </a:rPr>
                <a:t>Assistant Professor of Chemistry</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592924" y="3554601"/>
            <a:ext cx="4440912" cy="3862986"/>
            <a:chOff x="0" y="0"/>
            <a:chExt cx="867643" cy="754731"/>
          </a:xfrm>
        </p:grpSpPr>
        <p:sp>
          <p:nvSpPr>
            <p:cNvPr name="Freeform 3" id="3"/>
            <p:cNvSpPr/>
            <p:nvPr/>
          </p:nvSpPr>
          <p:spPr>
            <a:xfrm flipH="false" flipV="false" rot="0">
              <a:off x="0" y="0"/>
              <a:ext cx="867643" cy="754731"/>
            </a:xfrm>
            <a:custGeom>
              <a:avLst/>
              <a:gdLst/>
              <a:ahLst/>
              <a:cxnLst/>
              <a:rect r="r" b="b" t="t" l="l"/>
              <a:pathLst>
                <a:path h="754731" w="867643">
                  <a:moveTo>
                    <a:pt x="0" y="0"/>
                  </a:moveTo>
                  <a:lnTo>
                    <a:pt x="867643" y="0"/>
                  </a:lnTo>
                  <a:lnTo>
                    <a:pt x="867643" y="754731"/>
                  </a:lnTo>
                  <a:lnTo>
                    <a:pt x="0" y="754731"/>
                  </a:lnTo>
                  <a:close/>
                </a:path>
              </a:pathLst>
            </a:custGeom>
            <a:solidFill>
              <a:srgbClr val="F4C704"/>
            </a:solidFill>
          </p:spPr>
        </p:sp>
        <p:sp>
          <p:nvSpPr>
            <p:cNvPr name="TextBox 4" id="4"/>
            <p:cNvSpPr txBox="true"/>
            <p:nvPr/>
          </p:nvSpPr>
          <p:spPr>
            <a:xfrm>
              <a:off x="0" y="-47625"/>
              <a:ext cx="867643" cy="802356"/>
            </a:xfrm>
            <a:prstGeom prst="rect">
              <a:avLst/>
            </a:prstGeom>
          </p:spPr>
          <p:txBody>
            <a:bodyPr anchor="ctr" rtlCol="false" tIns="50800" lIns="50800" bIns="50800" rIns="50800"/>
            <a:lstStyle/>
            <a:p>
              <a:pPr algn="ctr">
                <a:lnSpc>
                  <a:spcPts val="3500"/>
                </a:lnSpc>
              </a:pPr>
            </a:p>
          </p:txBody>
        </p:sp>
      </p:grpSp>
      <p:grpSp>
        <p:nvGrpSpPr>
          <p:cNvPr name="Group 5" id="5"/>
          <p:cNvGrpSpPr/>
          <p:nvPr/>
        </p:nvGrpSpPr>
        <p:grpSpPr>
          <a:xfrm rot="0">
            <a:off x="13381988" y="3554601"/>
            <a:ext cx="4440912" cy="3862986"/>
            <a:chOff x="0" y="0"/>
            <a:chExt cx="867643" cy="754731"/>
          </a:xfrm>
        </p:grpSpPr>
        <p:sp>
          <p:nvSpPr>
            <p:cNvPr name="Freeform 6" id="6"/>
            <p:cNvSpPr/>
            <p:nvPr/>
          </p:nvSpPr>
          <p:spPr>
            <a:xfrm flipH="false" flipV="false" rot="0">
              <a:off x="0" y="0"/>
              <a:ext cx="867643" cy="754731"/>
            </a:xfrm>
            <a:custGeom>
              <a:avLst/>
              <a:gdLst/>
              <a:ahLst/>
              <a:cxnLst/>
              <a:rect r="r" b="b" t="t" l="l"/>
              <a:pathLst>
                <a:path h="754731" w="867643">
                  <a:moveTo>
                    <a:pt x="0" y="0"/>
                  </a:moveTo>
                  <a:lnTo>
                    <a:pt x="867643" y="0"/>
                  </a:lnTo>
                  <a:lnTo>
                    <a:pt x="867643" y="754731"/>
                  </a:lnTo>
                  <a:lnTo>
                    <a:pt x="0" y="754731"/>
                  </a:lnTo>
                  <a:close/>
                </a:path>
              </a:pathLst>
            </a:custGeom>
            <a:solidFill>
              <a:srgbClr val="F4C704"/>
            </a:solidFill>
          </p:spPr>
        </p:sp>
        <p:sp>
          <p:nvSpPr>
            <p:cNvPr name="TextBox 7" id="7"/>
            <p:cNvSpPr txBox="true"/>
            <p:nvPr/>
          </p:nvSpPr>
          <p:spPr>
            <a:xfrm>
              <a:off x="0" y="-47625"/>
              <a:ext cx="867643" cy="802356"/>
            </a:xfrm>
            <a:prstGeom prst="rect">
              <a:avLst/>
            </a:prstGeom>
          </p:spPr>
          <p:txBody>
            <a:bodyPr anchor="ctr" rtlCol="false" tIns="50800" lIns="50800" bIns="50800" rIns="50800"/>
            <a:lstStyle/>
            <a:p>
              <a:pPr algn="ctr">
                <a:lnSpc>
                  <a:spcPts val="3500"/>
                </a:lnSpc>
              </a:pPr>
            </a:p>
          </p:txBody>
        </p:sp>
      </p:grpSp>
      <p:sp>
        <p:nvSpPr>
          <p:cNvPr name="TextBox 8" id="8"/>
          <p:cNvSpPr txBox="true"/>
          <p:nvPr/>
        </p:nvSpPr>
        <p:spPr>
          <a:xfrm rot="0">
            <a:off x="4675163" y="3589620"/>
            <a:ext cx="1157015" cy="1485109"/>
          </a:xfrm>
          <a:prstGeom prst="rect">
            <a:avLst/>
          </a:prstGeom>
        </p:spPr>
        <p:txBody>
          <a:bodyPr anchor="t" rtlCol="false" tIns="0" lIns="0" bIns="0" rIns="0">
            <a:spAutoFit/>
          </a:bodyPr>
          <a:lstStyle/>
          <a:p>
            <a:pPr algn="l">
              <a:lnSpc>
                <a:spcPts val="12118"/>
              </a:lnSpc>
            </a:pPr>
            <a:r>
              <a:rPr lang="en-US" sz="8656" b="true">
                <a:solidFill>
                  <a:srgbClr val="324070"/>
                </a:solidFill>
                <a:latin typeface="Garet Bold"/>
                <a:ea typeface="Garet Bold"/>
                <a:cs typeface="Garet Bold"/>
                <a:sym typeface="Garet Bold"/>
              </a:rPr>
              <a:t>2.</a:t>
            </a:r>
          </a:p>
        </p:txBody>
      </p:sp>
      <p:sp>
        <p:nvSpPr>
          <p:cNvPr name="TextBox 9" id="9"/>
          <p:cNvSpPr txBox="true"/>
          <p:nvPr/>
        </p:nvSpPr>
        <p:spPr>
          <a:xfrm rot="0">
            <a:off x="13464227" y="3589620"/>
            <a:ext cx="1157015" cy="1485072"/>
          </a:xfrm>
          <a:prstGeom prst="rect">
            <a:avLst/>
          </a:prstGeom>
        </p:spPr>
        <p:txBody>
          <a:bodyPr anchor="t" rtlCol="false" tIns="0" lIns="0" bIns="0" rIns="0">
            <a:spAutoFit/>
          </a:bodyPr>
          <a:lstStyle/>
          <a:p>
            <a:pPr algn="l">
              <a:lnSpc>
                <a:spcPts val="12118"/>
              </a:lnSpc>
            </a:pPr>
            <a:r>
              <a:rPr lang="en-US" sz="8656" b="true">
                <a:solidFill>
                  <a:srgbClr val="324070"/>
                </a:solidFill>
                <a:latin typeface="Garet Bold"/>
                <a:ea typeface="Garet Bold"/>
                <a:cs typeface="Garet Bold"/>
                <a:sym typeface="Garet Bold"/>
              </a:rPr>
              <a:t>4.</a:t>
            </a:r>
          </a:p>
        </p:txBody>
      </p:sp>
      <p:sp>
        <p:nvSpPr>
          <p:cNvPr name="AutoShape 10" id="10"/>
          <p:cNvSpPr/>
          <p:nvPr/>
        </p:nvSpPr>
        <p:spPr>
          <a:xfrm rot="0">
            <a:off x="762596" y="5027104"/>
            <a:ext cx="4870755" cy="0"/>
          </a:xfrm>
          <a:prstGeom prst="line">
            <a:avLst/>
          </a:prstGeom>
          <a:ln cap="flat" w="47625">
            <a:solidFill>
              <a:srgbClr val="B24E2A"/>
            </a:solidFill>
            <a:prstDash val="solid"/>
            <a:headEnd type="none" len="sm" w="sm"/>
            <a:tailEnd type="none" len="sm" w="sm"/>
          </a:ln>
        </p:spPr>
      </p:sp>
      <p:sp>
        <p:nvSpPr>
          <p:cNvPr name="AutoShape 11" id="11"/>
          <p:cNvSpPr/>
          <p:nvPr/>
        </p:nvSpPr>
        <p:spPr>
          <a:xfrm>
            <a:off x="9644908" y="7079131"/>
            <a:ext cx="4870755" cy="0"/>
          </a:xfrm>
          <a:prstGeom prst="line">
            <a:avLst/>
          </a:prstGeom>
          <a:ln cap="flat" w="47625">
            <a:solidFill>
              <a:srgbClr val="5A426D"/>
            </a:solidFill>
            <a:prstDash val="solid"/>
            <a:headEnd type="none" len="sm" w="sm"/>
            <a:tailEnd type="none" len="sm" w="sm"/>
          </a:ln>
        </p:spPr>
      </p:sp>
      <p:sp>
        <p:nvSpPr>
          <p:cNvPr name="TextBox 12" id="12"/>
          <p:cNvSpPr txBox="true"/>
          <p:nvPr/>
        </p:nvSpPr>
        <p:spPr>
          <a:xfrm rot="0">
            <a:off x="465100" y="1938403"/>
            <a:ext cx="1157015" cy="1485109"/>
          </a:xfrm>
          <a:prstGeom prst="rect">
            <a:avLst/>
          </a:prstGeom>
        </p:spPr>
        <p:txBody>
          <a:bodyPr anchor="t" rtlCol="false" tIns="0" lIns="0" bIns="0" rIns="0">
            <a:spAutoFit/>
          </a:bodyPr>
          <a:lstStyle/>
          <a:p>
            <a:pPr algn="l">
              <a:lnSpc>
                <a:spcPts val="12118"/>
              </a:lnSpc>
            </a:pPr>
            <a:r>
              <a:rPr lang="en-US" sz="8656" b="true">
                <a:solidFill>
                  <a:srgbClr val="324070"/>
                </a:solidFill>
                <a:latin typeface="Garet Bold"/>
                <a:ea typeface="Garet Bold"/>
                <a:cs typeface="Garet Bold"/>
                <a:sym typeface="Garet Bold"/>
              </a:rPr>
              <a:t>1.</a:t>
            </a:r>
          </a:p>
        </p:txBody>
      </p:sp>
      <p:sp>
        <p:nvSpPr>
          <p:cNvPr name="TextBox 13" id="13"/>
          <p:cNvSpPr txBox="true"/>
          <p:nvPr/>
        </p:nvSpPr>
        <p:spPr>
          <a:xfrm rot="0">
            <a:off x="9252911" y="1938403"/>
            <a:ext cx="1157015" cy="1485109"/>
          </a:xfrm>
          <a:prstGeom prst="rect">
            <a:avLst/>
          </a:prstGeom>
        </p:spPr>
        <p:txBody>
          <a:bodyPr anchor="t" rtlCol="false" tIns="0" lIns="0" bIns="0" rIns="0">
            <a:spAutoFit/>
          </a:bodyPr>
          <a:lstStyle/>
          <a:p>
            <a:pPr algn="l">
              <a:lnSpc>
                <a:spcPts val="12118"/>
              </a:lnSpc>
            </a:pPr>
            <a:r>
              <a:rPr lang="en-US" sz="8656" b="true">
                <a:solidFill>
                  <a:srgbClr val="324070"/>
                </a:solidFill>
                <a:latin typeface="Garet Bold"/>
                <a:ea typeface="Garet Bold"/>
                <a:cs typeface="Garet Bold"/>
                <a:sym typeface="Garet Bold"/>
              </a:rPr>
              <a:t>3.</a:t>
            </a:r>
          </a:p>
        </p:txBody>
      </p:sp>
      <p:sp>
        <p:nvSpPr>
          <p:cNvPr name="TextBox 14" id="14"/>
          <p:cNvSpPr txBox="true"/>
          <p:nvPr/>
        </p:nvSpPr>
        <p:spPr>
          <a:xfrm rot="0">
            <a:off x="10364305" y="3318362"/>
            <a:ext cx="2838712" cy="415327"/>
          </a:xfrm>
          <a:prstGeom prst="rect">
            <a:avLst/>
          </a:prstGeom>
        </p:spPr>
        <p:txBody>
          <a:bodyPr anchor="t" rtlCol="false" tIns="0" lIns="0" bIns="0" rIns="0">
            <a:spAutoFit/>
          </a:bodyPr>
          <a:lstStyle/>
          <a:p>
            <a:pPr algn="l">
              <a:lnSpc>
                <a:spcPts val="3359"/>
              </a:lnSpc>
            </a:pPr>
            <a:r>
              <a:rPr lang="en-US" sz="2400">
                <a:solidFill>
                  <a:srgbClr val="232E54"/>
                </a:solidFill>
                <a:latin typeface="Arimo"/>
                <a:ea typeface="Arimo"/>
                <a:cs typeface="Arimo"/>
                <a:sym typeface="Arimo"/>
              </a:rPr>
              <a:t> “Writing With AI”</a:t>
            </a:r>
          </a:p>
        </p:txBody>
      </p:sp>
      <p:sp>
        <p:nvSpPr>
          <p:cNvPr name="TextBox 15" id="15"/>
          <p:cNvSpPr txBox="true"/>
          <p:nvPr/>
        </p:nvSpPr>
        <p:spPr>
          <a:xfrm rot="0">
            <a:off x="5832178" y="5148668"/>
            <a:ext cx="2838712" cy="1672590"/>
          </a:xfrm>
          <a:prstGeom prst="rect">
            <a:avLst/>
          </a:prstGeom>
        </p:spPr>
        <p:txBody>
          <a:bodyPr anchor="t" rtlCol="false" tIns="0" lIns="0" bIns="0" rIns="0">
            <a:spAutoFit/>
          </a:bodyPr>
          <a:lstStyle/>
          <a:p>
            <a:pPr algn="l">
              <a:lnSpc>
                <a:spcPts val="3359"/>
              </a:lnSpc>
            </a:pPr>
            <a:r>
              <a:rPr lang="en-US" sz="2400">
                <a:solidFill>
                  <a:srgbClr val="232E54"/>
                </a:solidFill>
                <a:latin typeface="Arimo"/>
                <a:ea typeface="Arimo"/>
                <a:cs typeface="Arimo"/>
                <a:sym typeface="Arimo"/>
              </a:rPr>
              <a:t>Loren Milledge, Matt Ouimette, Sheila Reagan, &amp; Amy Harrell</a:t>
            </a:r>
          </a:p>
        </p:txBody>
      </p:sp>
      <p:sp>
        <p:nvSpPr>
          <p:cNvPr name="TextBox 16" id="16"/>
          <p:cNvSpPr txBox="true"/>
          <p:nvPr/>
        </p:nvSpPr>
        <p:spPr>
          <a:xfrm rot="0">
            <a:off x="1403323" y="2195220"/>
            <a:ext cx="2530823" cy="1066726"/>
          </a:xfrm>
          <a:prstGeom prst="rect">
            <a:avLst/>
          </a:prstGeom>
        </p:spPr>
        <p:txBody>
          <a:bodyPr anchor="t" rtlCol="false" tIns="0" lIns="0" bIns="0" rIns="0">
            <a:spAutoFit/>
          </a:bodyPr>
          <a:lstStyle/>
          <a:p>
            <a:pPr algn="l">
              <a:lnSpc>
                <a:spcPts val="4200"/>
              </a:lnSpc>
            </a:pPr>
            <a:r>
              <a:rPr lang="en-US" sz="3000" b="true">
                <a:solidFill>
                  <a:srgbClr val="004179"/>
                </a:solidFill>
                <a:latin typeface="Arimo Bold"/>
                <a:ea typeface="Arimo Bold"/>
                <a:cs typeface="Arimo Bold"/>
                <a:sym typeface="Arimo Bold"/>
              </a:rPr>
              <a:t>Faculty Highlight</a:t>
            </a:r>
          </a:p>
        </p:txBody>
      </p:sp>
      <p:sp>
        <p:nvSpPr>
          <p:cNvPr name="TextBox 17" id="17"/>
          <p:cNvSpPr txBox="true"/>
          <p:nvPr/>
        </p:nvSpPr>
        <p:spPr>
          <a:xfrm rot="0">
            <a:off x="1403323" y="3366660"/>
            <a:ext cx="2968408" cy="1253602"/>
          </a:xfrm>
          <a:prstGeom prst="rect">
            <a:avLst/>
          </a:prstGeom>
        </p:spPr>
        <p:txBody>
          <a:bodyPr anchor="t" rtlCol="false" tIns="0" lIns="0" bIns="0" rIns="0">
            <a:spAutoFit/>
          </a:bodyPr>
          <a:lstStyle/>
          <a:p>
            <a:pPr algn="l">
              <a:lnSpc>
                <a:spcPts val="3359"/>
              </a:lnSpc>
            </a:pPr>
            <a:r>
              <a:rPr lang="en-US" sz="2400">
                <a:solidFill>
                  <a:srgbClr val="232E54"/>
                </a:solidFill>
                <a:latin typeface="Arimo"/>
                <a:ea typeface="Arimo"/>
                <a:cs typeface="Arimo"/>
                <a:sym typeface="Arimo"/>
              </a:rPr>
              <a:t>Madalene Spezialetti “Didn’t Humans Use to do that?”</a:t>
            </a:r>
          </a:p>
        </p:txBody>
      </p:sp>
      <p:sp>
        <p:nvSpPr>
          <p:cNvPr name="TextBox 18" id="18"/>
          <p:cNvSpPr txBox="true"/>
          <p:nvPr/>
        </p:nvSpPr>
        <p:spPr>
          <a:xfrm rot="0">
            <a:off x="10409926" y="2195220"/>
            <a:ext cx="2530823" cy="1066726"/>
          </a:xfrm>
          <a:prstGeom prst="rect">
            <a:avLst/>
          </a:prstGeom>
        </p:spPr>
        <p:txBody>
          <a:bodyPr anchor="t" rtlCol="false" tIns="0" lIns="0" bIns="0" rIns="0">
            <a:spAutoFit/>
          </a:bodyPr>
          <a:lstStyle/>
          <a:p>
            <a:pPr algn="l">
              <a:lnSpc>
                <a:spcPts val="4200"/>
              </a:lnSpc>
            </a:pPr>
            <a:r>
              <a:rPr lang="en-US" sz="3000" b="true">
                <a:solidFill>
                  <a:srgbClr val="004179"/>
                </a:solidFill>
                <a:latin typeface="Arimo Bold"/>
                <a:ea typeface="Arimo Bold"/>
                <a:cs typeface="Arimo Bold"/>
                <a:sym typeface="Arimo Bold"/>
              </a:rPr>
              <a:t>Student</a:t>
            </a:r>
          </a:p>
          <a:p>
            <a:pPr algn="l">
              <a:lnSpc>
                <a:spcPts val="4200"/>
              </a:lnSpc>
            </a:pPr>
            <a:r>
              <a:rPr lang="en-US" sz="3000" b="true">
                <a:solidFill>
                  <a:srgbClr val="004179"/>
                </a:solidFill>
                <a:latin typeface="Arimo Bold"/>
                <a:ea typeface="Arimo Bold"/>
                <a:cs typeface="Arimo Bold"/>
                <a:sym typeface="Arimo Bold"/>
              </a:rPr>
              <a:t>Presentation</a:t>
            </a:r>
          </a:p>
        </p:txBody>
      </p:sp>
      <p:sp>
        <p:nvSpPr>
          <p:cNvPr name="TextBox 19" id="19"/>
          <p:cNvSpPr txBox="true"/>
          <p:nvPr/>
        </p:nvSpPr>
        <p:spPr>
          <a:xfrm rot="0">
            <a:off x="5832178" y="3846437"/>
            <a:ext cx="2530823" cy="1066800"/>
          </a:xfrm>
          <a:prstGeom prst="rect">
            <a:avLst/>
          </a:prstGeom>
        </p:spPr>
        <p:txBody>
          <a:bodyPr anchor="t" rtlCol="false" tIns="0" lIns="0" bIns="0" rIns="0">
            <a:spAutoFit/>
          </a:bodyPr>
          <a:lstStyle/>
          <a:p>
            <a:pPr algn="l">
              <a:lnSpc>
                <a:spcPts val="4200"/>
              </a:lnSpc>
            </a:pPr>
            <a:r>
              <a:rPr lang="en-US" sz="3000" b="true">
                <a:solidFill>
                  <a:srgbClr val="00345B"/>
                </a:solidFill>
                <a:latin typeface="Arimo Bold"/>
                <a:ea typeface="Arimo Bold"/>
                <a:cs typeface="Arimo Bold"/>
                <a:sym typeface="Arimo Bold"/>
              </a:rPr>
              <a:t>Making AI Work for You</a:t>
            </a:r>
          </a:p>
        </p:txBody>
      </p:sp>
      <p:sp>
        <p:nvSpPr>
          <p:cNvPr name="TextBox 20" id="20"/>
          <p:cNvSpPr txBox="true"/>
          <p:nvPr/>
        </p:nvSpPr>
        <p:spPr>
          <a:xfrm rot="0">
            <a:off x="14618495" y="3827029"/>
            <a:ext cx="2530823" cy="1066800"/>
          </a:xfrm>
          <a:prstGeom prst="rect">
            <a:avLst/>
          </a:prstGeom>
        </p:spPr>
        <p:txBody>
          <a:bodyPr anchor="t" rtlCol="false" tIns="0" lIns="0" bIns="0" rIns="0">
            <a:spAutoFit/>
          </a:bodyPr>
          <a:lstStyle/>
          <a:p>
            <a:pPr algn="l">
              <a:lnSpc>
                <a:spcPts val="4200"/>
              </a:lnSpc>
            </a:pPr>
            <a:r>
              <a:rPr lang="en-US" sz="3000" b="true">
                <a:solidFill>
                  <a:srgbClr val="004179"/>
                </a:solidFill>
                <a:latin typeface="Arimo Bold"/>
                <a:ea typeface="Arimo Bold"/>
                <a:cs typeface="Arimo Bold"/>
                <a:sym typeface="Arimo Bold"/>
              </a:rPr>
              <a:t>Syllabus Workshop</a:t>
            </a:r>
          </a:p>
        </p:txBody>
      </p:sp>
      <p:sp>
        <p:nvSpPr>
          <p:cNvPr name="TextBox 21" id="21"/>
          <p:cNvSpPr txBox="true"/>
          <p:nvPr/>
        </p:nvSpPr>
        <p:spPr>
          <a:xfrm rot="0">
            <a:off x="14621242" y="5179148"/>
            <a:ext cx="2838712" cy="1253602"/>
          </a:xfrm>
          <a:prstGeom prst="rect">
            <a:avLst/>
          </a:prstGeom>
        </p:spPr>
        <p:txBody>
          <a:bodyPr anchor="t" rtlCol="false" tIns="0" lIns="0" bIns="0" rIns="0">
            <a:spAutoFit/>
          </a:bodyPr>
          <a:lstStyle/>
          <a:p>
            <a:pPr algn="l">
              <a:lnSpc>
                <a:spcPts val="3359"/>
              </a:lnSpc>
            </a:pPr>
            <a:r>
              <a:rPr lang="en-US" sz="2400">
                <a:solidFill>
                  <a:srgbClr val="232E54"/>
                </a:solidFill>
                <a:latin typeface="Arimo"/>
                <a:ea typeface="Arimo"/>
                <a:cs typeface="Arimo"/>
                <a:sym typeface="Arimo"/>
              </a:rPr>
              <a:t>Josh King, </a:t>
            </a:r>
          </a:p>
          <a:p>
            <a:pPr algn="l">
              <a:lnSpc>
                <a:spcPts val="3359"/>
              </a:lnSpc>
            </a:pPr>
            <a:r>
              <a:rPr lang="en-US" sz="2400">
                <a:solidFill>
                  <a:srgbClr val="232E54"/>
                </a:solidFill>
                <a:latin typeface="Arimo"/>
                <a:ea typeface="Arimo"/>
                <a:cs typeface="Arimo"/>
                <a:sym typeface="Arimo"/>
              </a:rPr>
              <a:t>Brianna Halladay </a:t>
            </a:r>
          </a:p>
          <a:p>
            <a:pPr algn="l">
              <a:lnSpc>
                <a:spcPts val="3359"/>
              </a:lnSpc>
            </a:pPr>
            <a:r>
              <a:rPr lang="en-US" sz="2400">
                <a:solidFill>
                  <a:srgbClr val="232E54"/>
                </a:solidFill>
                <a:latin typeface="Arimo"/>
                <a:ea typeface="Arimo"/>
                <a:cs typeface="Arimo"/>
                <a:sym typeface="Arimo"/>
              </a:rPr>
              <a:t>and John Ashby</a:t>
            </a:r>
          </a:p>
        </p:txBody>
      </p:sp>
      <p:sp>
        <p:nvSpPr>
          <p:cNvPr name="Freeform 22" id="22" descr="A picture containing text, sign  Description automatically generated"/>
          <p:cNvSpPr/>
          <p:nvPr/>
        </p:nvSpPr>
        <p:spPr>
          <a:xfrm flipH="false" flipV="false" rot="0">
            <a:off x="15005574" y="9475358"/>
            <a:ext cx="2776159" cy="591443"/>
          </a:xfrm>
          <a:custGeom>
            <a:avLst/>
            <a:gdLst/>
            <a:ahLst/>
            <a:cxnLst/>
            <a:rect r="r" b="b" t="t" l="l"/>
            <a:pathLst>
              <a:path h="591443" w="2776159">
                <a:moveTo>
                  <a:pt x="0" y="0"/>
                </a:moveTo>
                <a:lnTo>
                  <a:pt x="2776159" y="0"/>
                </a:lnTo>
                <a:lnTo>
                  <a:pt x="2776159" y="591442"/>
                </a:lnTo>
                <a:lnTo>
                  <a:pt x="0" y="591442"/>
                </a:lnTo>
                <a:lnTo>
                  <a:pt x="0" y="0"/>
                </a:lnTo>
                <a:close/>
              </a:path>
            </a:pathLst>
          </a:custGeom>
          <a:blipFill>
            <a:blip r:embed="rId2"/>
            <a:stretch>
              <a:fillRect l="0" t="-317" r="0" b="-317"/>
            </a:stretch>
          </a:blipFill>
        </p:spPr>
      </p:sp>
      <p:sp>
        <p:nvSpPr>
          <p:cNvPr name="TextBox 23" id="23"/>
          <p:cNvSpPr txBox="true"/>
          <p:nvPr/>
        </p:nvSpPr>
        <p:spPr>
          <a:xfrm rot="0">
            <a:off x="9644908" y="3847548"/>
            <a:ext cx="3391008" cy="954628"/>
          </a:xfrm>
          <a:prstGeom prst="rect">
            <a:avLst/>
          </a:prstGeom>
        </p:spPr>
        <p:txBody>
          <a:bodyPr anchor="t" rtlCol="false" tIns="0" lIns="0" bIns="0" rIns="0">
            <a:spAutoFit/>
          </a:bodyPr>
          <a:lstStyle/>
          <a:p>
            <a:pPr algn="l">
              <a:lnSpc>
                <a:spcPts val="2520"/>
              </a:lnSpc>
              <a:spcBef>
                <a:spcPct val="0"/>
              </a:spcBef>
            </a:pPr>
            <a:r>
              <a:rPr lang="en-US" sz="1800">
                <a:solidFill>
                  <a:srgbClr val="00345B"/>
                </a:solidFill>
                <a:latin typeface="Arimo"/>
                <a:ea typeface="Arimo"/>
                <a:cs typeface="Arimo"/>
                <a:sym typeface="Arimo"/>
              </a:rPr>
              <a:t>A.I. and Academic Integrity, Plagiarism, </a:t>
            </a:r>
          </a:p>
          <a:p>
            <a:pPr algn="l">
              <a:lnSpc>
                <a:spcPts val="2520"/>
              </a:lnSpc>
              <a:spcBef>
                <a:spcPct val="0"/>
              </a:spcBef>
            </a:pPr>
            <a:r>
              <a:rPr lang="en-US" sz="1800">
                <a:solidFill>
                  <a:srgbClr val="00345B"/>
                </a:solidFill>
                <a:latin typeface="Arimo"/>
                <a:ea typeface="Arimo"/>
                <a:cs typeface="Arimo"/>
                <a:sym typeface="Arimo"/>
              </a:rPr>
              <a:t>and Intellectual Property</a:t>
            </a:r>
          </a:p>
        </p:txBody>
      </p:sp>
      <p:sp>
        <p:nvSpPr>
          <p:cNvPr name="TextBox 24" id="24"/>
          <p:cNvSpPr txBox="true"/>
          <p:nvPr/>
        </p:nvSpPr>
        <p:spPr>
          <a:xfrm rot="0">
            <a:off x="9644908" y="4916476"/>
            <a:ext cx="3601987" cy="954628"/>
          </a:xfrm>
          <a:prstGeom prst="rect">
            <a:avLst/>
          </a:prstGeom>
        </p:spPr>
        <p:txBody>
          <a:bodyPr anchor="t" rtlCol="false" tIns="0" lIns="0" bIns="0" rIns="0">
            <a:spAutoFit/>
          </a:bodyPr>
          <a:lstStyle/>
          <a:p>
            <a:pPr algn="l">
              <a:lnSpc>
                <a:spcPts val="2520"/>
              </a:lnSpc>
              <a:spcBef>
                <a:spcPct val="0"/>
              </a:spcBef>
            </a:pPr>
            <a:r>
              <a:rPr lang="en-US" sz="1800">
                <a:solidFill>
                  <a:srgbClr val="00345B"/>
                </a:solidFill>
                <a:latin typeface="Arimo"/>
                <a:ea typeface="Arimo"/>
                <a:cs typeface="Arimo"/>
                <a:sym typeface="Arimo"/>
              </a:rPr>
              <a:t>“Hallucinations,” </a:t>
            </a:r>
          </a:p>
          <a:p>
            <a:pPr algn="l">
              <a:lnSpc>
                <a:spcPts val="2520"/>
              </a:lnSpc>
              <a:spcBef>
                <a:spcPct val="0"/>
              </a:spcBef>
            </a:pPr>
            <a:r>
              <a:rPr lang="en-US" sz="1800">
                <a:solidFill>
                  <a:srgbClr val="00345B"/>
                </a:solidFill>
                <a:latin typeface="Arimo"/>
                <a:ea typeface="Arimo"/>
                <a:cs typeface="Arimo"/>
                <a:sym typeface="Arimo"/>
              </a:rPr>
              <a:t>Fabrications, Misinformation </a:t>
            </a:r>
          </a:p>
          <a:p>
            <a:pPr algn="l">
              <a:lnSpc>
                <a:spcPts val="2520"/>
              </a:lnSpc>
              <a:spcBef>
                <a:spcPct val="0"/>
              </a:spcBef>
            </a:pPr>
            <a:r>
              <a:rPr lang="en-US" sz="1800">
                <a:solidFill>
                  <a:srgbClr val="00345B"/>
                </a:solidFill>
                <a:latin typeface="Arimo"/>
                <a:ea typeface="Arimo"/>
                <a:cs typeface="Arimo"/>
                <a:sym typeface="Arimo"/>
              </a:rPr>
              <a:t>generated by LLMs</a:t>
            </a:r>
          </a:p>
        </p:txBody>
      </p:sp>
      <p:sp>
        <p:nvSpPr>
          <p:cNvPr name="TextBox 25" id="25"/>
          <p:cNvSpPr txBox="true"/>
          <p:nvPr/>
        </p:nvSpPr>
        <p:spPr>
          <a:xfrm rot="0">
            <a:off x="9644908" y="5956388"/>
            <a:ext cx="3558108" cy="954628"/>
          </a:xfrm>
          <a:prstGeom prst="rect">
            <a:avLst/>
          </a:prstGeom>
        </p:spPr>
        <p:txBody>
          <a:bodyPr anchor="t" rtlCol="false" tIns="0" lIns="0" bIns="0" rIns="0">
            <a:spAutoFit/>
          </a:bodyPr>
          <a:lstStyle/>
          <a:p>
            <a:pPr algn="l">
              <a:lnSpc>
                <a:spcPts val="2520"/>
              </a:lnSpc>
              <a:spcBef>
                <a:spcPct val="0"/>
              </a:spcBef>
            </a:pPr>
            <a:r>
              <a:rPr lang="en-US" sz="1800">
                <a:solidFill>
                  <a:srgbClr val="00345B"/>
                </a:solidFill>
                <a:latin typeface="Arimo"/>
                <a:ea typeface="Arimo"/>
                <a:cs typeface="Arimo"/>
                <a:sym typeface="Arimo"/>
              </a:rPr>
              <a:t>Ethical Consequences </a:t>
            </a:r>
          </a:p>
          <a:p>
            <a:pPr algn="l">
              <a:lnSpc>
                <a:spcPts val="2520"/>
              </a:lnSpc>
              <a:spcBef>
                <a:spcPct val="0"/>
              </a:spcBef>
            </a:pPr>
            <a:r>
              <a:rPr lang="en-US" sz="1800">
                <a:solidFill>
                  <a:srgbClr val="00345B"/>
                </a:solidFill>
                <a:latin typeface="Arimo"/>
                <a:ea typeface="Arimo"/>
                <a:cs typeface="Arimo"/>
                <a:sym typeface="Arimo"/>
              </a:rPr>
              <a:t>of Using A.I. Tools </a:t>
            </a:r>
          </a:p>
          <a:p>
            <a:pPr algn="l">
              <a:lnSpc>
                <a:spcPts val="2520"/>
              </a:lnSpc>
              <a:spcBef>
                <a:spcPct val="0"/>
              </a:spcBef>
            </a:pPr>
            <a:r>
              <a:rPr lang="en-US" sz="1800">
                <a:solidFill>
                  <a:srgbClr val="00345B"/>
                </a:solidFill>
                <a:latin typeface="Arimo"/>
                <a:ea typeface="Arimo"/>
                <a:cs typeface="Arimo"/>
                <a:sym typeface="Arimo"/>
              </a:rPr>
              <a:t>Impacts on Environment and Labor</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FFD51E"/>
        </a:solidFill>
      </p:bgPr>
    </p:bg>
    <p:spTree>
      <p:nvGrpSpPr>
        <p:cNvPr id="1" name=""/>
        <p:cNvGrpSpPr/>
        <p:nvPr/>
      </p:nvGrpSpPr>
      <p:grpSpPr>
        <a:xfrm>
          <a:off x="0" y="0"/>
          <a:ext cx="0" cy="0"/>
          <a:chOff x="0" y="0"/>
          <a:chExt cx="0" cy="0"/>
        </a:xfrm>
      </p:grpSpPr>
      <p:sp>
        <p:nvSpPr>
          <p:cNvPr name="TextBox 2" id="2"/>
          <p:cNvSpPr txBox="true"/>
          <p:nvPr/>
        </p:nvSpPr>
        <p:spPr>
          <a:xfrm rot="0">
            <a:off x="6708339" y="246379"/>
            <a:ext cx="4304189" cy="782321"/>
          </a:xfrm>
          <a:prstGeom prst="rect">
            <a:avLst/>
          </a:prstGeom>
        </p:spPr>
        <p:txBody>
          <a:bodyPr anchor="t" rtlCol="false" tIns="0" lIns="0" bIns="0" rIns="0">
            <a:spAutoFit/>
          </a:bodyPr>
          <a:lstStyle/>
          <a:p>
            <a:pPr algn="ctr">
              <a:lnSpc>
                <a:spcPts val="6229"/>
              </a:lnSpc>
            </a:pPr>
            <a:r>
              <a:rPr lang="en-US" sz="4449">
                <a:solidFill>
                  <a:srgbClr val="000000"/>
                </a:solidFill>
                <a:latin typeface="Arimo"/>
                <a:ea typeface="Arimo"/>
                <a:cs typeface="Arimo"/>
                <a:sym typeface="Arimo"/>
              </a:rPr>
              <a:t>Brianna Halladay</a:t>
            </a:r>
          </a:p>
        </p:txBody>
      </p:sp>
      <p:sp>
        <p:nvSpPr>
          <p:cNvPr name="TextBox 3" id="3"/>
          <p:cNvSpPr txBox="true"/>
          <p:nvPr/>
        </p:nvSpPr>
        <p:spPr>
          <a:xfrm rot="0">
            <a:off x="1824434" y="1572170"/>
            <a:ext cx="5123408" cy="533363"/>
          </a:xfrm>
          <a:prstGeom prst="rect">
            <a:avLst/>
          </a:prstGeom>
        </p:spPr>
        <p:txBody>
          <a:bodyPr anchor="t" rtlCol="false" tIns="0" lIns="0" bIns="0" rIns="0">
            <a:spAutoFit/>
          </a:bodyPr>
          <a:lstStyle/>
          <a:p>
            <a:pPr algn="ctr">
              <a:lnSpc>
                <a:spcPts val="4200"/>
              </a:lnSpc>
            </a:pPr>
            <a:r>
              <a:rPr lang="en-US" sz="3000" b="true">
                <a:solidFill>
                  <a:srgbClr val="000000"/>
                </a:solidFill>
                <a:latin typeface="Arimo Bold"/>
                <a:ea typeface="Arimo Bold"/>
                <a:cs typeface="Arimo Bold"/>
                <a:sym typeface="Arimo Bold"/>
              </a:rPr>
              <a:t>Current Syllabus Statement:</a:t>
            </a:r>
          </a:p>
        </p:txBody>
      </p:sp>
      <p:sp>
        <p:nvSpPr>
          <p:cNvPr name="TextBox 4" id="4"/>
          <p:cNvSpPr txBox="true"/>
          <p:nvPr/>
        </p:nvSpPr>
        <p:spPr>
          <a:xfrm rot="0">
            <a:off x="11306650" y="1572170"/>
            <a:ext cx="4530886" cy="533363"/>
          </a:xfrm>
          <a:prstGeom prst="rect">
            <a:avLst/>
          </a:prstGeom>
        </p:spPr>
        <p:txBody>
          <a:bodyPr anchor="t" rtlCol="false" tIns="0" lIns="0" bIns="0" rIns="0">
            <a:spAutoFit/>
          </a:bodyPr>
          <a:lstStyle/>
          <a:p>
            <a:pPr algn="ctr">
              <a:lnSpc>
                <a:spcPts val="4200"/>
              </a:lnSpc>
            </a:pPr>
            <a:r>
              <a:rPr lang="en-US" sz="3000" b="true">
                <a:solidFill>
                  <a:srgbClr val="000000"/>
                </a:solidFill>
                <a:latin typeface="Arimo Bold"/>
                <a:ea typeface="Arimo Bold"/>
                <a:cs typeface="Arimo Bold"/>
                <a:sym typeface="Arimo Bold"/>
              </a:rPr>
              <a:t>New Syllabus Statement:</a:t>
            </a:r>
          </a:p>
        </p:txBody>
      </p:sp>
      <p:sp>
        <p:nvSpPr>
          <p:cNvPr name="TextBox 5" id="5"/>
          <p:cNvSpPr txBox="true"/>
          <p:nvPr/>
        </p:nvSpPr>
        <p:spPr>
          <a:xfrm rot="0">
            <a:off x="456220" y="2231072"/>
            <a:ext cx="8404214" cy="7121744"/>
          </a:xfrm>
          <a:prstGeom prst="rect">
            <a:avLst/>
          </a:prstGeom>
        </p:spPr>
        <p:txBody>
          <a:bodyPr anchor="t" rtlCol="false" tIns="0" lIns="0" bIns="0" rIns="0">
            <a:spAutoFit/>
          </a:bodyPr>
          <a:lstStyle/>
          <a:p>
            <a:pPr algn="just">
              <a:lnSpc>
                <a:spcPts val="3347"/>
              </a:lnSpc>
              <a:spcBef>
                <a:spcPct val="0"/>
              </a:spcBef>
            </a:pPr>
            <a:r>
              <a:rPr lang="en-US" sz="2391">
                <a:solidFill>
                  <a:srgbClr val="000000"/>
                </a:solidFill>
                <a:latin typeface="Arimo"/>
                <a:ea typeface="Arimo"/>
                <a:cs typeface="Arimo"/>
                <a:sym typeface="Arimo"/>
              </a:rPr>
              <a:t>You may have heard by now about increasingly popular publicly-available artificial intelligence (A.I.) tools that produce writing when given human input/prompts. There have been many concerns raised by teachers across grade levels and institutions about the prospect of students using such technologies to cheat by having an A.I. write their essays or other writing assignments for them. We will doubtless have ongoing conversations in this course about the role of A.I. writing in our own processes, and even the ways that A.I. can be helpful to us as writers. However, a word of caution: any attempt to pass off A.I. writing as your own in this class constitutes a violation of Trinity College's intellectual honesty policy. As the Student Handbook explains, “Intellectual honesty assumes that students do their own work and that they credit properly those upon whose work and thought they draw” (28-37; 28). Failure to abide by the policy may result in censure, suspension, or even expulsion.</a:t>
            </a:r>
          </a:p>
        </p:txBody>
      </p:sp>
      <p:sp>
        <p:nvSpPr>
          <p:cNvPr name="TextBox 6" id="6"/>
          <p:cNvSpPr txBox="true"/>
          <p:nvPr/>
        </p:nvSpPr>
        <p:spPr>
          <a:xfrm rot="0">
            <a:off x="9229558" y="2306747"/>
            <a:ext cx="8685071" cy="5025390"/>
          </a:xfrm>
          <a:prstGeom prst="rect">
            <a:avLst/>
          </a:prstGeom>
        </p:spPr>
        <p:txBody>
          <a:bodyPr anchor="t" rtlCol="false" tIns="0" lIns="0" bIns="0" rIns="0">
            <a:spAutoFit/>
          </a:bodyPr>
          <a:lstStyle/>
          <a:p>
            <a:pPr algn="just">
              <a:lnSpc>
                <a:spcPts val="3359"/>
              </a:lnSpc>
              <a:spcBef>
                <a:spcPct val="0"/>
              </a:spcBef>
            </a:pPr>
            <a:r>
              <a:rPr lang="en-US" sz="2400">
                <a:solidFill>
                  <a:srgbClr val="000000"/>
                </a:solidFill>
                <a:latin typeface="Arimo"/>
                <a:ea typeface="Arimo"/>
                <a:cs typeface="Arimo"/>
                <a:sym typeface="Arimo"/>
              </a:rPr>
              <a:t>Use of A.I. tools is growing and expanding at a rapid pace and these tools have many useful benefits and features. However, a word of caution: any attempt to pass off A.I. writing as your own in this class constitutes a violation of Trinity College's intellectual honesty policy. Use of A.I. tools for any assignment, written or otherwise, must be disclosed in its entirety including a list of the prompts submitted to the A.I. tool and the corresponding output. Additionally, any assignment benefiting from the use of A.I. must be accompanied by an explanation for why you felt the use of A.I. would be helpful initially and your overall experience with whether it was truly helpful. Failure to abide by the policy may result in censure, suspension, or even expulsion.</a:t>
            </a:r>
          </a:p>
        </p:txBody>
      </p:sp>
      <p:sp>
        <p:nvSpPr>
          <p:cNvPr name="Freeform 7" id="7" descr="A picture containing text, sign  Description automatically generated"/>
          <p:cNvSpPr/>
          <p:nvPr/>
        </p:nvSpPr>
        <p:spPr>
          <a:xfrm flipH="false" flipV="false" rot="0">
            <a:off x="14603982" y="9475358"/>
            <a:ext cx="2776159" cy="591443"/>
          </a:xfrm>
          <a:custGeom>
            <a:avLst/>
            <a:gdLst/>
            <a:ahLst/>
            <a:cxnLst/>
            <a:rect r="r" b="b" t="t" l="l"/>
            <a:pathLst>
              <a:path h="591443" w="2776159">
                <a:moveTo>
                  <a:pt x="0" y="0"/>
                </a:moveTo>
                <a:lnTo>
                  <a:pt x="2776159" y="0"/>
                </a:lnTo>
                <a:lnTo>
                  <a:pt x="2776159" y="591442"/>
                </a:lnTo>
                <a:lnTo>
                  <a:pt x="0" y="591442"/>
                </a:lnTo>
                <a:lnTo>
                  <a:pt x="0" y="0"/>
                </a:lnTo>
                <a:close/>
              </a:path>
            </a:pathLst>
          </a:custGeom>
          <a:blipFill>
            <a:blip r:embed="rId2"/>
            <a:stretch>
              <a:fillRect l="0" t="-317" r="0" b="-317"/>
            </a:stretch>
          </a:blipFill>
        </p:spPr>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44509" y="385763"/>
            <a:ext cx="18732509" cy="468313"/>
          </a:xfrm>
          <a:custGeom>
            <a:avLst/>
            <a:gdLst/>
            <a:ahLst/>
            <a:cxnLst/>
            <a:rect r="r" b="b" t="t" l="l"/>
            <a:pathLst>
              <a:path h="468313" w="18732509">
                <a:moveTo>
                  <a:pt x="0" y="0"/>
                </a:moveTo>
                <a:lnTo>
                  <a:pt x="18732509" y="0"/>
                </a:lnTo>
                <a:lnTo>
                  <a:pt x="18732509" y="468312"/>
                </a:lnTo>
                <a:lnTo>
                  <a:pt x="0" y="4683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a:grpSpLocks noChangeAspect="true"/>
          </p:cNvGrpSpPr>
          <p:nvPr/>
        </p:nvGrpSpPr>
        <p:grpSpPr>
          <a:xfrm rot="0">
            <a:off x="0" y="-127755"/>
            <a:ext cx="18288000" cy="799267"/>
            <a:chOff x="0" y="0"/>
            <a:chExt cx="9153525" cy="400050"/>
          </a:xfrm>
        </p:grpSpPr>
        <p:sp>
          <p:nvSpPr>
            <p:cNvPr name="Freeform 4" id="4"/>
            <p:cNvSpPr/>
            <p:nvPr/>
          </p:nvSpPr>
          <p:spPr>
            <a:xfrm flipH="false" flipV="false" rot="0">
              <a:off x="0" y="0"/>
              <a:ext cx="9153525" cy="400050"/>
            </a:xfrm>
            <a:custGeom>
              <a:avLst/>
              <a:gdLst/>
              <a:ahLst/>
              <a:cxnLst/>
              <a:rect r="r" b="b" t="t" l="l"/>
              <a:pathLst>
                <a:path h="400050" w="9153525">
                  <a:moveTo>
                    <a:pt x="0" y="400050"/>
                  </a:moveTo>
                  <a:lnTo>
                    <a:pt x="9153525" y="400050"/>
                  </a:lnTo>
                  <a:lnTo>
                    <a:pt x="9153525" y="0"/>
                  </a:lnTo>
                  <a:lnTo>
                    <a:pt x="0" y="0"/>
                  </a:lnTo>
                  <a:lnTo>
                    <a:pt x="0" y="400050"/>
                  </a:lnTo>
                  <a:close/>
                </a:path>
              </a:pathLst>
            </a:custGeom>
            <a:solidFill>
              <a:srgbClr val="EDB700"/>
            </a:solidFill>
          </p:spPr>
        </p:sp>
      </p:grpSp>
      <p:sp>
        <p:nvSpPr>
          <p:cNvPr name="Freeform 5" id="5"/>
          <p:cNvSpPr/>
          <p:nvPr/>
        </p:nvSpPr>
        <p:spPr>
          <a:xfrm flipH="false" flipV="false" rot="0">
            <a:off x="141435" y="9258300"/>
            <a:ext cx="11972925" cy="1031842"/>
          </a:xfrm>
          <a:custGeom>
            <a:avLst/>
            <a:gdLst/>
            <a:ahLst/>
            <a:cxnLst/>
            <a:rect r="r" b="b" t="t" l="l"/>
            <a:pathLst>
              <a:path h="1031842" w="11972925">
                <a:moveTo>
                  <a:pt x="0" y="0"/>
                </a:moveTo>
                <a:lnTo>
                  <a:pt x="11972925" y="0"/>
                </a:lnTo>
                <a:lnTo>
                  <a:pt x="11972925" y="1031842"/>
                </a:lnTo>
                <a:lnTo>
                  <a:pt x="0" y="1031842"/>
                </a:lnTo>
                <a:lnTo>
                  <a:pt x="0" y="0"/>
                </a:lnTo>
                <a:close/>
              </a:path>
            </a:pathLst>
          </a:custGeom>
          <a:blipFill>
            <a:blip r:embed="rId4"/>
            <a:stretch>
              <a:fillRect l="0" t="0" r="0" b="0"/>
            </a:stretch>
          </a:blipFill>
        </p:spPr>
      </p:sp>
      <p:sp>
        <p:nvSpPr>
          <p:cNvPr name="Freeform 6" id="6" descr="A picture containing text, sign  Description automatically generated"/>
          <p:cNvSpPr/>
          <p:nvPr/>
        </p:nvSpPr>
        <p:spPr>
          <a:xfrm flipH="false" flipV="false" rot="0">
            <a:off x="15005574" y="9475358"/>
            <a:ext cx="2776159" cy="591443"/>
          </a:xfrm>
          <a:custGeom>
            <a:avLst/>
            <a:gdLst/>
            <a:ahLst/>
            <a:cxnLst/>
            <a:rect r="r" b="b" t="t" l="l"/>
            <a:pathLst>
              <a:path h="591443" w="2776159">
                <a:moveTo>
                  <a:pt x="0" y="0"/>
                </a:moveTo>
                <a:lnTo>
                  <a:pt x="2776159" y="0"/>
                </a:lnTo>
                <a:lnTo>
                  <a:pt x="2776159" y="591442"/>
                </a:lnTo>
                <a:lnTo>
                  <a:pt x="0" y="591442"/>
                </a:lnTo>
                <a:lnTo>
                  <a:pt x="0" y="0"/>
                </a:lnTo>
                <a:close/>
              </a:path>
            </a:pathLst>
          </a:custGeom>
          <a:blipFill>
            <a:blip r:embed="rId5"/>
            <a:stretch>
              <a:fillRect l="0" t="-317" r="0" b="-317"/>
            </a:stretch>
          </a:blipFill>
        </p:spPr>
      </p:sp>
      <p:sp>
        <p:nvSpPr>
          <p:cNvPr name="Freeform 7" id="7"/>
          <p:cNvSpPr/>
          <p:nvPr/>
        </p:nvSpPr>
        <p:spPr>
          <a:xfrm flipH="false" flipV="false" rot="0">
            <a:off x="0" y="5674583"/>
            <a:ext cx="3754077" cy="3425595"/>
          </a:xfrm>
          <a:custGeom>
            <a:avLst/>
            <a:gdLst/>
            <a:ahLst/>
            <a:cxnLst/>
            <a:rect r="r" b="b" t="t" l="l"/>
            <a:pathLst>
              <a:path h="3425595" w="3754077">
                <a:moveTo>
                  <a:pt x="0" y="0"/>
                </a:moveTo>
                <a:lnTo>
                  <a:pt x="3754077" y="0"/>
                </a:lnTo>
                <a:lnTo>
                  <a:pt x="3754077" y="3425595"/>
                </a:lnTo>
                <a:lnTo>
                  <a:pt x="0" y="342559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0">
            <a:off x="3608264" y="3845094"/>
            <a:ext cx="11071471" cy="1272463"/>
          </a:xfrm>
          <a:prstGeom prst="rect">
            <a:avLst/>
          </a:prstGeom>
        </p:spPr>
        <p:txBody>
          <a:bodyPr anchor="t" rtlCol="false" tIns="0" lIns="0" bIns="0" rIns="0">
            <a:spAutoFit/>
          </a:bodyPr>
          <a:lstStyle/>
          <a:p>
            <a:pPr algn="ctr">
              <a:lnSpc>
                <a:spcPts val="8400"/>
              </a:lnSpc>
            </a:pPr>
            <a:r>
              <a:rPr lang="en-US" b="true" sz="8100">
                <a:solidFill>
                  <a:srgbClr val="004179"/>
                </a:solidFill>
                <a:latin typeface="Arial Bold"/>
                <a:ea typeface="Arial Bold"/>
                <a:cs typeface="Arial Bold"/>
                <a:sym typeface="Arial Bold"/>
              </a:rPr>
              <a:t>THANK YOU</a:t>
            </a:r>
          </a:p>
        </p:txBody>
      </p:sp>
      <p:sp>
        <p:nvSpPr>
          <p:cNvPr name="TextBox 9" id="9"/>
          <p:cNvSpPr txBox="true"/>
          <p:nvPr/>
        </p:nvSpPr>
        <p:spPr>
          <a:xfrm rot="0">
            <a:off x="3608264" y="4620939"/>
            <a:ext cx="11071471" cy="1546823"/>
          </a:xfrm>
          <a:prstGeom prst="rect">
            <a:avLst/>
          </a:prstGeom>
        </p:spPr>
        <p:txBody>
          <a:bodyPr anchor="t" rtlCol="false" tIns="0" lIns="0" bIns="0" rIns="0">
            <a:spAutoFit/>
          </a:bodyPr>
          <a:lstStyle/>
          <a:p>
            <a:pPr algn="ctr">
              <a:lnSpc>
                <a:spcPts val="11340"/>
              </a:lnSpc>
              <a:spcBef>
                <a:spcPct val="0"/>
              </a:spcBef>
            </a:pPr>
            <a:r>
              <a:rPr lang="en-US" b="true" sz="8100">
                <a:solidFill>
                  <a:srgbClr val="F7C934"/>
                </a:solidFill>
                <a:latin typeface="Arial Bold"/>
                <a:ea typeface="Arial Bold"/>
                <a:cs typeface="Arial Bold"/>
                <a:sym typeface="Arial Bold"/>
              </a:rPr>
              <a:t>FOR PARTICIPATING</a:t>
            </a:r>
          </a:p>
        </p:txBody>
      </p:sp>
      <p:sp>
        <p:nvSpPr>
          <p:cNvPr name="TextBox 10" id="10"/>
          <p:cNvSpPr txBox="true"/>
          <p:nvPr/>
        </p:nvSpPr>
        <p:spPr>
          <a:xfrm rot="0">
            <a:off x="3754077" y="6091562"/>
            <a:ext cx="10779846" cy="533363"/>
          </a:xfrm>
          <a:prstGeom prst="rect">
            <a:avLst/>
          </a:prstGeom>
        </p:spPr>
        <p:txBody>
          <a:bodyPr anchor="t" rtlCol="false" tIns="0" lIns="0" bIns="0" rIns="0">
            <a:spAutoFit/>
          </a:bodyPr>
          <a:lstStyle/>
          <a:p>
            <a:pPr algn="ctr">
              <a:lnSpc>
                <a:spcPts val="4200"/>
              </a:lnSpc>
              <a:spcBef>
                <a:spcPct val="0"/>
              </a:spcBef>
            </a:pPr>
            <a:r>
              <a:rPr lang="en-US" b="true" sz="3000">
                <a:solidFill>
                  <a:srgbClr val="000000"/>
                </a:solidFill>
                <a:latin typeface="Arimo Bold"/>
                <a:ea typeface="Arimo Bold"/>
                <a:cs typeface="Arimo Bold"/>
                <a:sym typeface="Arimo Bold"/>
              </a:rPr>
              <a:t>WITT 2025: </a:t>
            </a:r>
            <a:r>
              <a:rPr lang="en-US" b="true" sz="3000">
                <a:solidFill>
                  <a:srgbClr val="000000"/>
                </a:solidFill>
                <a:latin typeface="Arimo Bold"/>
                <a:ea typeface="Arimo Bold"/>
                <a:cs typeface="Arimo Bold"/>
                <a:sym typeface="Arimo Bold"/>
              </a:rPr>
              <a:t>Making AI Work for You and Your Students</a:t>
            </a:r>
          </a:p>
        </p:txBody>
      </p:sp>
      <p:sp>
        <p:nvSpPr>
          <p:cNvPr name="TextBox 11" id="11"/>
          <p:cNvSpPr txBox="true"/>
          <p:nvPr/>
        </p:nvSpPr>
        <p:spPr>
          <a:xfrm rot="527938">
            <a:off x="609626" y="7141066"/>
            <a:ext cx="2750714" cy="1239042"/>
          </a:xfrm>
          <a:prstGeom prst="rect">
            <a:avLst/>
          </a:prstGeom>
        </p:spPr>
        <p:txBody>
          <a:bodyPr anchor="t" rtlCol="false" tIns="0" lIns="0" bIns="0" rIns="0">
            <a:spAutoFit/>
          </a:bodyPr>
          <a:lstStyle/>
          <a:p>
            <a:pPr algn="ctr">
              <a:lnSpc>
                <a:spcPts val="3257"/>
              </a:lnSpc>
            </a:pPr>
            <a:r>
              <a:rPr lang="en-US" sz="2326" b="true">
                <a:solidFill>
                  <a:srgbClr val="EDB700"/>
                </a:solidFill>
                <a:latin typeface="Arimo Bold"/>
                <a:ea typeface="Arimo Bold"/>
                <a:cs typeface="Arimo Bold"/>
                <a:sym typeface="Arimo Bold"/>
              </a:rPr>
              <a:t>Special Thanks To</a:t>
            </a:r>
          </a:p>
          <a:p>
            <a:pPr algn="ctr">
              <a:lnSpc>
                <a:spcPts val="3257"/>
              </a:lnSpc>
            </a:pPr>
            <a:r>
              <a:rPr lang="en-US" sz="2326" b="true">
                <a:solidFill>
                  <a:srgbClr val="EDB700"/>
                </a:solidFill>
                <a:latin typeface="Arimo Bold"/>
                <a:ea typeface="Arimo Bold"/>
                <a:cs typeface="Arimo Bold"/>
                <a:sym typeface="Arimo Bold"/>
              </a:rPr>
              <a:t>Thea Nguyen </a:t>
            </a:r>
          </a:p>
          <a:p>
            <a:pPr algn="ctr">
              <a:lnSpc>
                <a:spcPts val="3257"/>
              </a:lnSpc>
            </a:pP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A picture containing text, sign  Description automatically generated"/>
          <p:cNvSpPr/>
          <p:nvPr/>
        </p:nvSpPr>
        <p:spPr>
          <a:xfrm flipH="false" flipV="false" rot="0">
            <a:off x="552092" y="9180886"/>
            <a:ext cx="3390510" cy="722327"/>
          </a:xfrm>
          <a:custGeom>
            <a:avLst/>
            <a:gdLst/>
            <a:ahLst/>
            <a:cxnLst/>
            <a:rect r="r" b="b" t="t" l="l"/>
            <a:pathLst>
              <a:path h="722327" w="3390510">
                <a:moveTo>
                  <a:pt x="0" y="0"/>
                </a:moveTo>
                <a:lnTo>
                  <a:pt x="3390510" y="0"/>
                </a:lnTo>
                <a:lnTo>
                  <a:pt x="3390510" y="722327"/>
                </a:lnTo>
                <a:lnTo>
                  <a:pt x="0" y="722327"/>
                </a:lnTo>
                <a:lnTo>
                  <a:pt x="0" y="0"/>
                </a:lnTo>
                <a:close/>
              </a:path>
            </a:pathLst>
          </a:custGeom>
          <a:blipFill>
            <a:blip r:embed="rId2"/>
            <a:stretch>
              <a:fillRect l="0" t="-317" r="0" b="-317"/>
            </a:stretch>
          </a:blipFill>
        </p:spPr>
      </p:sp>
      <p:sp>
        <p:nvSpPr>
          <p:cNvPr name="TextBox 3" id="3"/>
          <p:cNvSpPr txBox="true"/>
          <p:nvPr/>
        </p:nvSpPr>
        <p:spPr>
          <a:xfrm rot="0">
            <a:off x="740625" y="971550"/>
            <a:ext cx="2355205" cy="415327"/>
          </a:xfrm>
          <a:prstGeom prst="rect">
            <a:avLst/>
          </a:prstGeom>
        </p:spPr>
        <p:txBody>
          <a:bodyPr anchor="t" rtlCol="false" tIns="0" lIns="0" bIns="0" rIns="0">
            <a:spAutoFit/>
          </a:bodyPr>
          <a:lstStyle/>
          <a:p>
            <a:pPr algn="ctr">
              <a:lnSpc>
                <a:spcPts val="3359"/>
              </a:lnSpc>
              <a:spcBef>
                <a:spcPct val="0"/>
              </a:spcBef>
            </a:pPr>
            <a:r>
              <a:rPr lang="en-US" sz="2400">
                <a:solidFill>
                  <a:srgbClr val="000000"/>
                </a:solidFill>
                <a:latin typeface="Arimo"/>
                <a:ea typeface="Arimo"/>
                <a:cs typeface="Arimo"/>
                <a:sym typeface="Arimo"/>
              </a:rPr>
              <a:t>Get in touch slide</a:t>
            </a:r>
          </a:p>
        </p:txBody>
      </p:sp>
      <p:grpSp>
        <p:nvGrpSpPr>
          <p:cNvPr name="Group 4" id="4"/>
          <p:cNvGrpSpPr/>
          <p:nvPr/>
        </p:nvGrpSpPr>
        <p:grpSpPr>
          <a:xfrm rot="0">
            <a:off x="0" y="0"/>
            <a:ext cx="4591876" cy="10287000"/>
            <a:chOff x="0" y="0"/>
            <a:chExt cx="4353779" cy="9753600"/>
          </a:xfrm>
        </p:grpSpPr>
        <p:sp>
          <p:nvSpPr>
            <p:cNvPr name="Freeform 5" id="5"/>
            <p:cNvSpPr/>
            <p:nvPr/>
          </p:nvSpPr>
          <p:spPr>
            <a:xfrm flipH="false" flipV="false" rot="0">
              <a:off x="0" y="0"/>
              <a:ext cx="4353814" cy="9753600"/>
            </a:xfrm>
            <a:custGeom>
              <a:avLst/>
              <a:gdLst/>
              <a:ahLst/>
              <a:cxnLst/>
              <a:rect r="r" b="b" t="t" l="l"/>
              <a:pathLst>
                <a:path h="9753600" w="4353814">
                  <a:moveTo>
                    <a:pt x="0" y="0"/>
                  </a:moveTo>
                  <a:lnTo>
                    <a:pt x="4353814" y="0"/>
                  </a:lnTo>
                  <a:lnTo>
                    <a:pt x="4353814" y="9753600"/>
                  </a:lnTo>
                  <a:lnTo>
                    <a:pt x="0" y="9753600"/>
                  </a:lnTo>
                  <a:close/>
                </a:path>
              </a:pathLst>
            </a:custGeom>
            <a:solidFill>
              <a:srgbClr val="F4C704"/>
            </a:solidFill>
          </p:spPr>
        </p:sp>
      </p:grpSp>
      <p:sp>
        <p:nvSpPr>
          <p:cNvPr name="Freeform 6" id="6" descr="A picture containing text, sign  Description automatically generated"/>
          <p:cNvSpPr/>
          <p:nvPr/>
        </p:nvSpPr>
        <p:spPr>
          <a:xfrm flipH="false" flipV="false" rot="0">
            <a:off x="600683" y="8897137"/>
            <a:ext cx="3390510" cy="722327"/>
          </a:xfrm>
          <a:custGeom>
            <a:avLst/>
            <a:gdLst/>
            <a:ahLst/>
            <a:cxnLst/>
            <a:rect r="r" b="b" t="t" l="l"/>
            <a:pathLst>
              <a:path h="722327" w="3390510">
                <a:moveTo>
                  <a:pt x="0" y="0"/>
                </a:moveTo>
                <a:lnTo>
                  <a:pt x="3390510" y="0"/>
                </a:lnTo>
                <a:lnTo>
                  <a:pt x="3390510" y="722326"/>
                </a:lnTo>
                <a:lnTo>
                  <a:pt x="0" y="722326"/>
                </a:lnTo>
                <a:lnTo>
                  <a:pt x="0" y="0"/>
                </a:lnTo>
                <a:close/>
              </a:path>
            </a:pathLst>
          </a:custGeom>
          <a:blipFill>
            <a:blip r:embed="rId2"/>
            <a:stretch>
              <a:fillRect l="0" t="-317" r="0" b="-317"/>
            </a:stretch>
          </a:blipFill>
        </p:spPr>
      </p:sp>
      <p:sp>
        <p:nvSpPr>
          <p:cNvPr name="TextBox 7" id="7"/>
          <p:cNvSpPr txBox="true"/>
          <p:nvPr/>
        </p:nvSpPr>
        <p:spPr>
          <a:xfrm rot="0">
            <a:off x="5286612" y="784987"/>
            <a:ext cx="6288701" cy="883703"/>
          </a:xfrm>
          <a:prstGeom prst="rect">
            <a:avLst/>
          </a:prstGeom>
        </p:spPr>
        <p:txBody>
          <a:bodyPr anchor="t" rtlCol="false" tIns="0" lIns="0" bIns="0" rIns="0">
            <a:spAutoFit/>
          </a:bodyPr>
          <a:lstStyle/>
          <a:p>
            <a:pPr algn="l">
              <a:lnSpc>
                <a:spcPts val="5611"/>
              </a:lnSpc>
            </a:pPr>
            <a:r>
              <a:rPr lang="en-US" b="true" sz="6099" spc="-182">
                <a:solidFill>
                  <a:srgbClr val="1B0066"/>
                </a:solidFill>
                <a:latin typeface="Arial Bold"/>
                <a:ea typeface="Arial Bold"/>
                <a:cs typeface="Arial Bold"/>
                <a:sym typeface="Arial Bold"/>
              </a:rPr>
              <a:t>RESOURCES</a:t>
            </a:r>
          </a:p>
        </p:txBody>
      </p:sp>
      <p:grpSp>
        <p:nvGrpSpPr>
          <p:cNvPr name="Group 8" id="8"/>
          <p:cNvGrpSpPr/>
          <p:nvPr/>
        </p:nvGrpSpPr>
        <p:grpSpPr>
          <a:xfrm rot="0">
            <a:off x="5286612" y="6713127"/>
            <a:ext cx="6974230" cy="1406261"/>
            <a:chOff x="0" y="0"/>
            <a:chExt cx="6612604" cy="1333344"/>
          </a:xfrm>
        </p:grpSpPr>
        <p:sp>
          <p:nvSpPr>
            <p:cNvPr name="Freeform 9" id="9"/>
            <p:cNvSpPr/>
            <p:nvPr/>
          </p:nvSpPr>
          <p:spPr>
            <a:xfrm flipH="false" flipV="false" rot="0">
              <a:off x="0" y="0"/>
              <a:ext cx="6612604" cy="1333344"/>
            </a:xfrm>
            <a:custGeom>
              <a:avLst/>
              <a:gdLst/>
              <a:ahLst/>
              <a:cxnLst/>
              <a:rect r="r" b="b" t="t" l="l"/>
              <a:pathLst>
                <a:path h="1333344" w="6612604">
                  <a:moveTo>
                    <a:pt x="0" y="0"/>
                  </a:moveTo>
                  <a:lnTo>
                    <a:pt x="6612604" y="0"/>
                  </a:lnTo>
                  <a:lnTo>
                    <a:pt x="6612604" y="1333344"/>
                  </a:lnTo>
                  <a:lnTo>
                    <a:pt x="0" y="1333344"/>
                  </a:lnTo>
                  <a:close/>
                </a:path>
              </a:pathLst>
            </a:custGeom>
            <a:solidFill>
              <a:srgbClr val="000000">
                <a:alpha val="0"/>
              </a:srgbClr>
            </a:solidFill>
          </p:spPr>
        </p:sp>
        <p:sp>
          <p:nvSpPr>
            <p:cNvPr name="TextBox 10" id="10"/>
            <p:cNvSpPr txBox="true"/>
            <p:nvPr/>
          </p:nvSpPr>
          <p:spPr>
            <a:xfrm>
              <a:off x="0" y="-66675"/>
              <a:ext cx="6612604" cy="1400019"/>
            </a:xfrm>
            <a:prstGeom prst="rect">
              <a:avLst/>
            </a:prstGeom>
          </p:spPr>
          <p:txBody>
            <a:bodyPr anchor="t" rtlCol="false" tIns="0" lIns="0" bIns="0" rIns="0"/>
            <a:lstStyle/>
            <a:p>
              <a:pPr algn="l">
                <a:lnSpc>
                  <a:spcPts val="3600"/>
                </a:lnSpc>
              </a:pPr>
              <a:r>
                <a:rPr lang="en-US" sz="3000" b="true">
                  <a:solidFill>
                    <a:srgbClr val="004179"/>
                  </a:solidFill>
                  <a:latin typeface="Arial Bold"/>
                  <a:ea typeface="Arial Bold"/>
                  <a:cs typeface="Arial Bold"/>
                  <a:sym typeface="Arial Bold"/>
                </a:rPr>
                <a:t>Sheila Reagan</a:t>
              </a:r>
            </a:p>
            <a:p>
              <a:pPr algn="l">
                <a:lnSpc>
                  <a:spcPts val="2812"/>
                </a:lnSpc>
              </a:pPr>
              <a:r>
                <a:rPr lang="en-US" sz="2499">
                  <a:solidFill>
                    <a:srgbClr val="000000"/>
                  </a:solidFill>
                  <a:latin typeface="Arimo"/>
                  <a:ea typeface="Arimo"/>
                  <a:cs typeface="Arimo"/>
                  <a:sym typeface="Arimo"/>
                </a:rPr>
                <a:t>Instructional Technologist</a:t>
              </a:r>
            </a:p>
            <a:p>
              <a:pPr algn="l">
                <a:lnSpc>
                  <a:spcPts val="2812"/>
                </a:lnSpc>
              </a:pPr>
              <a:r>
                <a:rPr lang="en-US" sz="2499" u="sng">
                  <a:solidFill>
                    <a:srgbClr val="000000"/>
                  </a:solidFill>
                  <a:latin typeface="Arimo"/>
                  <a:ea typeface="Arimo"/>
                  <a:cs typeface="Arimo"/>
                  <a:sym typeface="Arimo"/>
                </a:rPr>
                <a:t>sheila</a:t>
              </a:r>
              <a:r>
                <a:rPr lang="en-US" sz="2499" u="sng">
                  <a:solidFill>
                    <a:srgbClr val="000000"/>
                  </a:solidFill>
                  <a:latin typeface="Arimo"/>
                  <a:ea typeface="Arimo"/>
                  <a:cs typeface="Arimo"/>
                  <a:sym typeface="Arimo"/>
                  <a:hlinkClick r:id="rId3" tooltip="mailto:isthier.chaudhury@trincoll.edu"/>
                </a:rPr>
                <a:t>.reagan@trincoll.edu</a:t>
              </a:r>
            </a:p>
          </p:txBody>
        </p:sp>
      </p:grpSp>
      <p:grpSp>
        <p:nvGrpSpPr>
          <p:cNvPr name="Group 11" id="11"/>
          <p:cNvGrpSpPr/>
          <p:nvPr/>
        </p:nvGrpSpPr>
        <p:grpSpPr>
          <a:xfrm rot="0">
            <a:off x="5286612" y="8309519"/>
            <a:ext cx="6974230" cy="1309944"/>
            <a:chOff x="0" y="0"/>
            <a:chExt cx="6612604" cy="1242021"/>
          </a:xfrm>
        </p:grpSpPr>
        <p:sp>
          <p:nvSpPr>
            <p:cNvPr name="Freeform 12" id="12"/>
            <p:cNvSpPr/>
            <p:nvPr/>
          </p:nvSpPr>
          <p:spPr>
            <a:xfrm flipH="false" flipV="false" rot="0">
              <a:off x="0" y="0"/>
              <a:ext cx="6612604" cy="1242021"/>
            </a:xfrm>
            <a:custGeom>
              <a:avLst/>
              <a:gdLst/>
              <a:ahLst/>
              <a:cxnLst/>
              <a:rect r="r" b="b" t="t" l="l"/>
              <a:pathLst>
                <a:path h="1242021" w="6612604">
                  <a:moveTo>
                    <a:pt x="0" y="0"/>
                  </a:moveTo>
                  <a:lnTo>
                    <a:pt x="6612604" y="0"/>
                  </a:lnTo>
                  <a:lnTo>
                    <a:pt x="6612604" y="1242021"/>
                  </a:lnTo>
                  <a:lnTo>
                    <a:pt x="0" y="1242021"/>
                  </a:lnTo>
                  <a:close/>
                </a:path>
              </a:pathLst>
            </a:custGeom>
            <a:solidFill>
              <a:srgbClr val="000000">
                <a:alpha val="0"/>
              </a:srgbClr>
            </a:solidFill>
          </p:spPr>
        </p:sp>
        <p:sp>
          <p:nvSpPr>
            <p:cNvPr name="TextBox 13" id="13"/>
            <p:cNvSpPr txBox="true"/>
            <p:nvPr/>
          </p:nvSpPr>
          <p:spPr>
            <a:xfrm>
              <a:off x="0" y="-66675"/>
              <a:ext cx="6612604" cy="1308696"/>
            </a:xfrm>
            <a:prstGeom prst="rect">
              <a:avLst/>
            </a:prstGeom>
          </p:spPr>
          <p:txBody>
            <a:bodyPr anchor="t" rtlCol="false" tIns="0" lIns="0" bIns="0" rIns="0"/>
            <a:lstStyle/>
            <a:p>
              <a:pPr algn="l">
                <a:lnSpc>
                  <a:spcPts val="3600"/>
                </a:lnSpc>
              </a:pPr>
              <a:r>
                <a:rPr lang="en-US" sz="3000" b="true">
                  <a:solidFill>
                    <a:srgbClr val="004179"/>
                  </a:solidFill>
                  <a:latin typeface="Arial Bold"/>
                  <a:ea typeface="Arial Bold"/>
                  <a:cs typeface="Arial Bold"/>
                  <a:sym typeface="Arial Bold"/>
                </a:rPr>
                <a:t>Matthew Ouimette</a:t>
              </a:r>
            </a:p>
            <a:p>
              <a:pPr algn="l">
                <a:lnSpc>
                  <a:spcPts val="2700"/>
                </a:lnSpc>
              </a:pPr>
              <a:r>
                <a:rPr lang="en-US" sz="2400">
                  <a:solidFill>
                    <a:srgbClr val="000000"/>
                  </a:solidFill>
                  <a:latin typeface="Arimo"/>
                  <a:ea typeface="Arimo"/>
                  <a:cs typeface="Arimo"/>
                  <a:sym typeface="Arimo"/>
                </a:rPr>
                <a:t>Instructional Technologist</a:t>
              </a:r>
            </a:p>
            <a:p>
              <a:pPr algn="l">
                <a:lnSpc>
                  <a:spcPts val="2700"/>
                </a:lnSpc>
              </a:pPr>
              <a:r>
                <a:rPr lang="en-US" sz="2400" u="sng">
                  <a:solidFill>
                    <a:srgbClr val="000000"/>
                  </a:solidFill>
                  <a:latin typeface="Arimo"/>
                  <a:ea typeface="Arimo"/>
                  <a:cs typeface="Arimo"/>
                  <a:sym typeface="Arimo"/>
                  <a:hlinkClick r:id="rId4" tooltip="mailto:isthier.chaudhury@trincoll.edu"/>
                </a:rPr>
                <a:t>matthew.ouimette@trincoll.edu</a:t>
              </a:r>
              <a:r>
                <a:rPr lang="en-US" sz="2400" i="true">
                  <a:solidFill>
                    <a:srgbClr val="000000"/>
                  </a:solidFill>
                  <a:latin typeface="Arimo Italics"/>
                  <a:ea typeface="Arimo Italics"/>
                  <a:cs typeface="Arimo Italics"/>
                  <a:sym typeface="Arimo Italics"/>
                </a:rPr>
                <a:t> </a:t>
              </a:r>
            </a:p>
          </p:txBody>
        </p:sp>
      </p:grpSp>
      <p:grpSp>
        <p:nvGrpSpPr>
          <p:cNvPr name="Group 14" id="14"/>
          <p:cNvGrpSpPr/>
          <p:nvPr/>
        </p:nvGrpSpPr>
        <p:grpSpPr>
          <a:xfrm rot="0">
            <a:off x="5286612" y="5213051"/>
            <a:ext cx="6974230" cy="1309944"/>
            <a:chOff x="0" y="0"/>
            <a:chExt cx="6612604" cy="1242021"/>
          </a:xfrm>
        </p:grpSpPr>
        <p:sp>
          <p:nvSpPr>
            <p:cNvPr name="Freeform 15" id="15"/>
            <p:cNvSpPr/>
            <p:nvPr/>
          </p:nvSpPr>
          <p:spPr>
            <a:xfrm flipH="false" flipV="false" rot="0">
              <a:off x="0" y="0"/>
              <a:ext cx="6612604" cy="1242021"/>
            </a:xfrm>
            <a:custGeom>
              <a:avLst/>
              <a:gdLst/>
              <a:ahLst/>
              <a:cxnLst/>
              <a:rect r="r" b="b" t="t" l="l"/>
              <a:pathLst>
                <a:path h="1242021" w="6612604">
                  <a:moveTo>
                    <a:pt x="0" y="0"/>
                  </a:moveTo>
                  <a:lnTo>
                    <a:pt x="6612604" y="0"/>
                  </a:lnTo>
                  <a:lnTo>
                    <a:pt x="6612604" y="1242021"/>
                  </a:lnTo>
                  <a:lnTo>
                    <a:pt x="0" y="1242021"/>
                  </a:lnTo>
                  <a:close/>
                </a:path>
              </a:pathLst>
            </a:custGeom>
            <a:solidFill>
              <a:srgbClr val="000000">
                <a:alpha val="0"/>
              </a:srgbClr>
            </a:solidFill>
          </p:spPr>
        </p:sp>
        <p:sp>
          <p:nvSpPr>
            <p:cNvPr name="TextBox 16" id="16"/>
            <p:cNvSpPr txBox="true"/>
            <p:nvPr/>
          </p:nvSpPr>
          <p:spPr>
            <a:xfrm>
              <a:off x="0" y="-66675"/>
              <a:ext cx="6612604" cy="1308696"/>
            </a:xfrm>
            <a:prstGeom prst="rect">
              <a:avLst/>
            </a:prstGeom>
          </p:spPr>
          <p:txBody>
            <a:bodyPr anchor="t" rtlCol="false" tIns="0" lIns="0" bIns="0" rIns="0"/>
            <a:lstStyle/>
            <a:p>
              <a:pPr algn="l">
                <a:lnSpc>
                  <a:spcPts val="3600"/>
                </a:lnSpc>
              </a:pPr>
              <a:r>
                <a:rPr lang="en-US" sz="3000" b="true">
                  <a:solidFill>
                    <a:srgbClr val="004179"/>
                  </a:solidFill>
                  <a:latin typeface="Arial Bold"/>
                  <a:ea typeface="Arial Bold"/>
                  <a:cs typeface="Arial Bold"/>
                  <a:sym typeface="Arial Bold"/>
                </a:rPr>
                <a:t>Loren Milledge</a:t>
              </a:r>
            </a:p>
            <a:p>
              <a:pPr algn="l">
                <a:lnSpc>
                  <a:spcPts val="2812"/>
                </a:lnSpc>
              </a:pPr>
              <a:r>
                <a:rPr lang="en-US" sz="2499">
                  <a:solidFill>
                    <a:srgbClr val="000000"/>
                  </a:solidFill>
                  <a:latin typeface="Arimo"/>
                  <a:ea typeface="Arimo"/>
                  <a:cs typeface="Arimo"/>
                  <a:sym typeface="Arimo"/>
                </a:rPr>
                <a:t>Instructional Technologist</a:t>
              </a:r>
            </a:p>
            <a:p>
              <a:pPr algn="l">
                <a:lnSpc>
                  <a:spcPts val="2812"/>
                </a:lnSpc>
              </a:pPr>
              <a:r>
                <a:rPr lang="en-US" sz="2499" u="sng">
                  <a:solidFill>
                    <a:srgbClr val="000000"/>
                  </a:solidFill>
                  <a:latin typeface="Arimo"/>
                  <a:ea typeface="Arimo"/>
                  <a:cs typeface="Arimo"/>
                  <a:sym typeface="Arimo"/>
                </a:rPr>
                <a:t>loren.milledge@trincoll.edu</a:t>
              </a:r>
            </a:p>
          </p:txBody>
        </p:sp>
      </p:grpSp>
      <p:sp>
        <p:nvSpPr>
          <p:cNvPr name="TextBox 17" id="17"/>
          <p:cNvSpPr txBox="true"/>
          <p:nvPr/>
        </p:nvSpPr>
        <p:spPr>
          <a:xfrm rot="0">
            <a:off x="11804619" y="5531816"/>
            <a:ext cx="5674630" cy="415327"/>
          </a:xfrm>
          <a:prstGeom prst="rect">
            <a:avLst/>
          </a:prstGeom>
        </p:spPr>
        <p:txBody>
          <a:bodyPr anchor="t" rtlCol="false" tIns="0" lIns="0" bIns="0" rIns="0">
            <a:spAutoFit/>
          </a:bodyPr>
          <a:lstStyle/>
          <a:p>
            <a:pPr algn="just">
              <a:lnSpc>
                <a:spcPts val="3359"/>
              </a:lnSpc>
              <a:spcBef>
                <a:spcPct val="0"/>
              </a:spcBef>
            </a:pPr>
            <a:r>
              <a:rPr lang="en-US" b="true" sz="2400">
                <a:solidFill>
                  <a:srgbClr val="000000"/>
                </a:solidFill>
                <a:latin typeface="Arimo Bold"/>
                <a:ea typeface="Arimo Bold"/>
                <a:cs typeface="Arimo Bold"/>
                <a:sym typeface="Arimo Bold"/>
              </a:rPr>
              <a:t>Artificial Intelligence Resources Center</a:t>
            </a:r>
          </a:p>
        </p:txBody>
      </p:sp>
      <p:grpSp>
        <p:nvGrpSpPr>
          <p:cNvPr name="Group 18" id="18"/>
          <p:cNvGrpSpPr/>
          <p:nvPr/>
        </p:nvGrpSpPr>
        <p:grpSpPr>
          <a:xfrm rot="0">
            <a:off x="14382781" y="6522995"/>
            <a:ext cx="3096469" cy="3096469"/>
            <a:chOff x="0" y="0"/>
            <a:chExt cx="4128625" cy="4128625"/>
          </a:xfrm>
        </p:grpSpPr>
        <p:sp>
          <p:nvSpPr>
            <p:cNvPr name="Freeform 19" id="19"/>
            <p:cNvSpPr/>
            <p:nvPr/>
          </p:nvSpPr>
          <p:spPr>
            <a:xfrm flipH="false" flipV="false" rot="0">
              <a:off x="0" y="0"/>
              <a:ext cx="4128625" cy="4128625"/>
            </a:xfrm>
            <a:custGeom>
              <a:avLst/>
              <a:gdLst/>
              <a:ahLst/>
              <a:cxnLst/>
              <a:rect r="r" b="b" t="t" l="l"/>
              <a:pathLst>
                <a:path h="4128625" w="4128625">
                  <a:moveTo>
                    <a:pt x="0" y="0"/>
                  </a:moveTo>
                  <a:lnTo>
                    <a:pt x="4128625" y="0"/>
                  </a:lnTo>
                  <a:lnTo>
                    <a:pt x="4128625" y="4128625"/>
                  </a:lnTo>
                  <a:lnTo>
                    <a:pt x="0" y="41286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sp>
        <p:nvSpPr>
          <p:cNvPr name="TextBox 20" id="20"/>
          <p:cNvSpPr txBox="true"/>
          <p:nvPr/>
        </p:nvSpPr>
        <p:spPr>
          <a:xfrm rot="0">
            <a:off x="12953369" y="5889993"/>
            <a:ext cx="4525880" cy="415327"/>
          </a:xfrm>
          <a:prstGeom prst="rect">
            <a:avLst/>
          </a:prstGeom>
        </p:spPr>
        <p:txBody>
          <a:bodyPr anchor="t" rtlCol="false" tIns="0" lIns="0" bIns="0" rIns="0">
            <a:spAutoFit/>
          </a:bodyPr>
          <a:lstStyle/>
          <a:p>
            <a:pPr algn="r">
              <a:lnSpc>
                <a:spcPts val="3359"/>
              </a:lnSpc>
              <a:spcBef>
                <a:spcPct val="0"/>
              </a:spcBef>
            </a:pPr>
            <a:r>
              <a:rPr lang="en-US" sz="2400">
                <a:solidFill>
                  <a:srgbClr val="000000"/>
                </a:solidFill>
                <a:latin typeface="Arimo"/>
                <a:ea typeface="Arimo"/>
                <a:cs typeface="Arimo"/>
                <a:sym typeface="Arimo"/>
              </a:rPr>
              <a:t>Digital Learning &amp; Scholarship</a:t>
            </a:r>
          </a:p>
        </p:txBody>
      </p:sp>
      <p:grpSp>
        <p:nvGrpSpPr>
          <p:cNvPr name="Group 21" id="21"/>
          <p:cNvGrpSpPr/>
          <p:nvPr/>
        </p:nvGrpSpPr>
        <p:grpSpPr>
          <a:xfrm rot="0">
            <a:off x="5286612" y="3574313"/>
            <a:ext cx="6974230" cy="1406261"/>
            <a:chOff x="0" y="0"/>
            <a:chExt cx="6612604" cy="1333344"/>
          </a:xfrm>
        </p:grpSpPr>
        <p:sp>
          <p:nvSpPr>
            <p:cNvPr name="Freeform 22" id="22"/>
            <p:cNvSpPr/>
            <p:nvPr/>
          </p:nvSpPr>
          <p:spPr>
            <a:xfrm flipH="false" flipV="false" rot="0">
              <a:off x="0" y="0"/>
              <a:ext cx="6612604" cy="1333344"/>
            </a:xfrm>
            <a:custGeom>
              <a:avLst/>
              <a:gdLst/>
              <a:ahLst/>
              <a:cxnLst/>
              <a:rect r="r" b="b" t="t" l="l"/>
              <a:pathLst>
                <a:path h="1333344" w="6612604">
                  <a:moveTo>
                    <a:pt x="0" y="0"/>
                  </a:moveTo>
                  <a:lnTo>
                    <a:pt x="6612604" y="0"/>
                  </a:lnTo>
                  <a:lnTo>
                    <a:pt x="6612604" y="1333344"/>
                  </a:lnTo>
                  <a:lnTo>
                    <a:pt x="0" y="1333344"/>
                  </a:lnTo>
                  <a:close/>
                </a:path>
              </a:pathLst>
            </a:custGeom>
            <a:solidFill>
              <a:srgbClr val="000000">
                <a:alpha val="0"/>
              </a:srgbClr>
            </a:solidFill>
          </p:spPr>
        </p:sp>
        <p:sp>
          <p:nvSpPr>
            <p:cNvPr name="TextBox 23" id="23"/>
            <p:cNvSpPr txBox="true"/>
            <p:nvPr/>
          </p:nvSpPr>
          <p:spPr>
            <a:xfrm>
              <a:off x="0" y="-66675"/>
              <a:ext cx="6612604" cy="1400019"/>
            </a:xfrm>
            <a:prstGeom prst="rect">
              <a:avLst/>
            </a:prstGeom>
          </p:spPr>
          <p:txBody>
            <a:bodyPr anchor="t" rtlCol="false" tIns="0" lIns="0" bIns="0" rIns="0"/>
            <a:lstStyle/>
            <a:p>
              <a:pPr algn="l">
                <a:lnSpc>
                  <a:spcPts val="3600"/>
                </a:lnSpc>
              </a:pPr>
              <a:r>
                <a:rPr lang="en-US" sz="3000" b="true">
                  <a:solidFill>
                    <a:srgbClr val="004179"/>
                  </a:solidFill>
                  <a:latin typeface="Arial Bold"/>
                  <a:ea typeface="Arial Bold"/>
                  <a:cs typeface="Arial Bold"/>
                  <a:sym typeface="Arial Bold"/>
                </a:rPr>
                <a:t>Mary Mahoney</a:t>
              </a:r>
            </a:p>
            <a:p>
              <a:pPr algn="l">
                <a:lnSpc>
                  <a:spcPts val="2812"/>
                </a:lnSpc>
              </a:pPr>
              <a:r>
                <a:rPr lang="en-US" sz="2499">
                  <a:solidFill>
                    <a:srgbClr val="000000"/>
                  </a:solidFill>
                  <a:latin typeface="Arimo"/>
                  <a:ea typeface="Arimo"/>
                  <a:cs typeface="Arimo"/>
                  <a:sym typeface="Arimo"/>
                </a:rPr>
                <a:t>Digital Scholarship Strategist</a:t>
              </a:r>
            </a:p>
            <a:p>
              <a:pPr algn="l">
                <a:lnSpc>
                  <a:spcPts val="2812"/>
                </a:lnSpc>
              </a:pPr>
              <a:r>
                <a:rPr lang="en-US" sz="2499" u="sng">
                  <a:solidFill>
                    <a:srgbClr val="000000"/>
                  </a:solidFill>
                  <a:latin typeface="Arimo"/>
                  <a:ea typeface="Arimo"/>
                  <a:cs typeface="Arimo"/>
                  <a:sym typeface="Arimo"/>
                </a:rPr>
                <a:t>mary.mahoney@trincoll.edu</a:t>
              </a:r>
            </a:p>
          </p:txBody>
        </p:sp>
      </p:grpSp>
      <p:grpSp>
        <p:nvGrpSpPr>
          <p:cNvPr name="Group 24" id="24"/>
          <p:cNvGrpSpPr/>
          <p:nvPr/>
        </p:nvGrpSpPr>
        <p:grpSpPr>
          <a:xfrm rot="0">
            <a:off x="5286612" y="2031892"/>
            <a:ext cx="6974230" cy="1309944"/>
            <a:chOff x="0" y="0"/>
            <a:chExt cx="6612604" cy="1242021"/>
          </a:xfrm>
        </p:grpSpPr>
        <p:sp>
          <p:nvSpPr>
            <p:cNvPr name="Freeform 25" id="25"/>
            <p:cNvSpPr/>
            <p:nvPr/>
          </p:nvSpPr>
          <p:spPr>
            <a:xfrm flipH="false" flipV="false" rot="0">
              <a:off x="0" y="0"/>
              <a:ext cx="6612604" cy="1242021"/>
            </a:xfrm>
            <a:custGeom>
              <a:avLst/>
              <a:gdLst/>
              <a:ahLst/>
              <a:cxnLst/>
              <a:rect r="r" b="b" t="t" l="l"/>
              <a:pathLst>
                <a:path h="1242021" w="6612604">
                  <a:moveTo>
                    <a:pt x="0" y="0"/>
                  </a:moveTo>
                  <a:lnTo>
                    <a:pt x="6612604" y="0"/>
                  </a:lnTo>
                  <a:lnTo>
                    <a:pt x="6612604" y="1242021"/>
                  </a:lnTo>
                  <a:lnTo>
                    <a:pt x="0" y="1242021"/>
                  </a:lnTo>
                  <a:close/>
                </a:path>
              </a:pathLst>
            </a:custGeom>
            <a:solidFill>
              <a:srgbClr val="000000">
                <a:alpha val="0"/>
              </a:srgbClr>
            </a:solidFill>
          </p:spPr>
        </p:sp>
        <p:sp>
          <p:nvSpPr>
            <p:cNvPr name="TextBox 26" id="26"/>
            <p:cNvSpPr txBox="true"/>
            <p:nvPr/>
          </p:nvSpPr>
          <p:spPr>
            <a:xfrm>
              <a:off x="0" y="-66675"/>
              <a:ext cx="6612604" cy="1308696"/>
            </a:xfrm>
            <a:prstGeom prst="rect">
              <a:avLst/>
            </a:prstGeom>
          </p:spPr>
          <p:txBody>
            <a:bodyPr anchor="t" rtlCol="false" tIns="0" lIns="0" bIns="0" rIns="0"/>
            <a:lstStyle/>
            <a:p>
              <a:pPr algn="l">
                <a:lnSpc>
                  <a:spcPts val="3600"/>
                </a:lnSpc>
              </a:pPr>
              <a:r>
                <a:rPr lang="en-US" sz="3000" b="true">
                  <a:solidFill>
                    <a:srgbClr val="004179"/>
                  </a:solidFill>
                  <a:latin typeface="Arial Bold"/>
                  <a:ea typeface="Arial Bold"/>
                  <a:cs typeface="Arial Bold"/>
                  <a:sym typeface="Arial Bold"/>
                </a:rPr>
                <a:t>David Tatem</a:t>
              </a:r>
            </a:p>
            <a:p>
              <a:pPr algn="l">
                <a:lnSpc>
                  <a:spcPts val="2999"/>
                </a:lnSpc>
              </a:pPr>
              <a:r>
                <a:rPr lang="en-US" sz="2499">
                  <a:solidFill>
                    <a:srgbClr val="000000"/>
                  </a:solidFill>
                  <a:latin typeface="Arial"/>
                  <a:ea typeface="Arial"/>
                  <a:cs typeface="Arial"/>
                  <a:sym typeface="Arial"/>
                </a:rPr>
                <a:t>Head of Digital Learning &amp; Scholarship</a:t>
              </a:r>
            </a:p>
            <a:p>
              <a:pPr algn="l">
                <a:lnSpc>
                  <a:spcPts val="2812"/>
                </a:lnSpc>
              </a:pPr>
              <a:r>
                <a:rPr lang="en-US" sz="2499" u="sng">
                  <a:solidFill>
                    <a:srgbClr val="000000"/>
                  </a:solidFill>
                  <a:latin typeface="Arimo"/>
                  <a:ea typeface="Arimo"/>
                  <a:cs typeface="Arimo"/>
                  <a:sym typeface="Arimo"/>
                </a:rPr>
                <a:t>david.tatem</a:t>
              </a:r>
              <a:r>
                <a:rPr lang="en-US" sz="2499" u="sng">
                  <a:solidFill>
                    <a:srgbClr val="000000"/>
                  </a:solidFill>
                  <a:latin typeface="Arimo"/>
                  <a:ea typeface="Arimo"/>
                  <a:cs typeface="Arimo"/>
                  <a:sym typeface="Arimo"/>
                </a:rPr>
                <a:t>@trincoll.edu</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210132" y="3594621"/>
            <a:ext cx="6227497" cy="1628775"/>
          </a:xfrm>
          <a:prstGeom prst="rect">
            <a:avLst/>
          </a:prstGeom>
        </p:spPr>
        <p:txBody>
          <a:bodyPr anchor="t" rtlCol="false" tIns="0" lIns="0" bIns="0" rIns="0">
            <a:spAutoFit/>
          </a:bodyPr>
          <a:lstStyle/>
          <a:p>
            <a:pPr algn="l">
              <a:lnSpc>
                <a:spcPts val="6029"/>
              </a:lnSpc>
            </a:pPr>
            <a:r>
              <a:rPr lang="en-US" sz="5024" b="true">
                <a:solidFill>
                  <a:srgbClr val="1B0066"/>
                </a:solidFill>
                <a:latin typeface="Arial Bold"/>
                <a:ea typeface="Arial Bold"/>
                <a:cs typeface="Arial Bold"/>
                <a:sym typeface="Arial Bold"/>
              </a:rPr>
              <a:t>AI Principles and Responsible Use</a:t>
            </a:r>
          </a:p>
        </p:txBody>
      </p:sp>
      <p:grpSp>
        <p:nvGrpSpPr>
          <p:cNvPr name="Group 3" id="3"/>
          <p:cNvGrpSpPr/>
          <p:nvPr/>
        </p:nvGrpSpPr>
        <p:grpSpPr>
          <a:xfrm rot="0">
            <a:off x="8280307" y="2624321"/>
            <a:ext cx="938264" cy="938184"/>
            <a:chOff x="0" y="0"/>
            <a:chExt cx="1294549" cy="1294439"/>
          </a:xfrm>
        </p:grpSpPr>
        <p:sp>
          <p:nvSpPr>
            <p:cNvPr name="Freeform 4" id="4"/>
            <p:cNvSpPr/>
            <p:nvPr/>
          </p:nvSpPr>
          <p:spPr>
            <a:xfrm flipH="false" flipV="false" rot="0">
              <a:off x="0" y="0"/>
              <a:ext cx="1294549" cy="1294439"/>
            </a:xfrm>
            <a:custGeom>
              <a:avLst/>
              <a:gdLst/>
              <a:ahLst/>
              <a:cxnLst/>
              <a:rect r="r" b="b" t="t" l="l"/>
              <a:pathLst>
                <a:path h="1294439" w="1294549">
                  <a:moveTo>
                    <a:pt x="181529" y="0"/>
                  </a:moveTo>
                  <a:lnTo>
                    <a:pt x="1113020" y="0"/>
                  </a:lnTo>
                  <a:cubicBezTo>
                    <a:pt x="1213276" y="0"/>
                    <a:pt x="1294549" y="81273"/>
                    <a:pt x="1294549" y="181529"/>
                  </a:cubicBezTo>
                  <a:lnTo>
                    <a:pt x="1294549" y="1112910"/>
                  </a:lnTo>
                  <a:cubicBezTo>
                    <a:pt x="1294549" y="1213166"/>
                    <a:pt x="1213276" y="1294439"/>
                    <a:pt x="1113020" y="1294439"/>
                  </a:cubicBezTo>
                  <a:lnTo>
                    <a:pt x="181529" y="1294439"/>
                  </a:lnTo>
                  <a:cubicBezTo>
                    <a:pt x="81273" y="1294439"/>
                    <a:pt x="0" y="1213166"/>
                    <a:pt x="0" y="1112910"/>
                  </a:cubicBezTo>
                  <a:lnTo>
                    <a:pt x="0" y="181529"/>
                  </a:lnTo>
                  <a:cubicBezTo>
                    <a:pt x="0" y="81273"/>
                    <a:pt x="81273" y="0"/>
                    <a:pt x="181529" y="0"/>
                  </a:cubicBezTo>
                  <a:close/>
                </a:path>
              </a:pathLst>
            </a:custGeom>
            <a:solidFill>
              <a:srgbClr val="F7C934"/>
            </a:solidFill>
            <a:ln cap="rnd">
              <a:noFill/>
              <a:prstDash val="solid"/>
              <a:round/>
            </a:ln>
          </p:spPr>
        </p:sp>
        <p:sp>
          <p:nvSpPr>
            <p:cNvPr name="TextBox 5" id="5"/>
            <p:cNvSpPr txBox="true"/>
            <p:nvPr/>
          </p:nvSpPr>
          <p:spPr>
            <a:xfrm>
              <a:off x="0" y="-38100"/>
              <a:ext cx="1294549" cy="1332539"/>
            </a:xfrm>
            <a:prstGeom prst="rect">
              <a:avLst/>
            </a:prstGeom>
          </p:spPr>
          <p:txBody>
            <a:bodyPr anchor="ctr" rtlCol="false" tIns="40033" lIns="40033" bIns="40033" rIns="40033"/>
            <a:lstStyle/>
            <a:p>
              <a:pPr algn="ctr" marL="0" indent="0" lvl="0">
                <a:lnSpc>
                  <a:spcPts val="2660"/>
                </a:lnSpc>
                <a:spcBef>
                  <a:spcPct val="0"/>
                </a:spcBef>
              </a:pPr>
            </a:p>
          </p:txBody>
        </p:sp>
      </p:grpSp>
      <p:sp>
        <p:nvSpPr>
          <p:cNvPr name="TextBox 6" id="6"/>
          <p:cNvSpPr txBox="true"/>
          <p:nvPr/>
        </p:nvSpPr>
        <p:spPr>
          <a:xfrm rot="0">
            <a:off x="9495933" y="2793413"/>
            <a:ext cx="7884208" cy="571426"/>
          </a:xfrm>
          <a:prstGeom prst="rect">
            <a:avLst/>
          </a:prstGeom>
        </p:spPr>
        <p:txBody>
          <a:bodyPr anchor="t" rtlCol="false" tIns="0" lIns="0" bIns="0" rIns="0">
            <a:spAutoFit/>
          </a:bodyPr>
          <a:lstStyle/>
          <a:p>
            <a:pPr algn="l">
              <a:lnSpc>
                <a:spcPts val="4320"/>
              </a:lnSpc>
            </a:pPr>
            <a:r>
              <a:rPr lang="en-US" sz="3600" b="true">
                <a:solidFill>
                  <a:srgbClr val="000000"/>
                </a:solidFill>
                <a:latin typeface="Arimo Bold"/>
                <a:ea typeface="Arimo Bold"/>
                <a:cs typeface="Arimo Bold"/>
                <a:sym typeface="Arimo Bold"/>
              </a:rPr>
              <a:t>It is a General Purpose Technology </a:t>
            </a:r>
          </a:p>
        </p:txBody>
      </p:sp>
      <p:sp>
        <p:nvSpPr>
          <p:cNvPr name="TextBox 7" id="7"/>
          <p:cNvSpPr txBox="true"/>
          <p:nvPr/>
        </p:nvSpPr>
        <p:spPr>
          <a:xfrm rot="0">
            <a:off x="8335321" y="2801298"/>
            <a:ext cx="828236" cy="561664"/>
          </a:xfrm>
          <a:prstGeom prst="rect">
            <a:avLst/>
          </a:prstGeom>
        </p:spPr>
        <p:txBody>
          <a:bodyPr anchor="t" rtlCol="false" tIns="0" lIns="0" bIns="0" rIns="0">
            <a:spAutoFit/>
          </a:bodyPr>
          <a:lstStyle/>
          <a:p>
            <a:pPr algn="ctr">
              <a:lnSpc>
                <a:spcPts val="4444"/>
              </a:lnSpc>
            </a:pPr>
            <a:r>
              <a:rPr lang="en-US" b="true" sz="3703">
                <a:solidFill>
                  <a:srgbClr val="FFFFFF"/>
                </a:solidFill>
                <a:latin typeface="Montserrat Bold"/>
                <a:ea typeface="Montserrat Bold"/>
                <a:cs typeface="Montserrat Bold"/>
                <a:sym typeface="Montserrat Bold"/>
              </a:rPr>
              <a:t>01</a:t>
            </a:r>
          </a:p>
        </p:txBody>
      </p:sp>
      <p:sp>
        <p:nvSpPr>
          <p:cNvPr name="Freeform 8" id="8"/>
          <p:cNvSpPr/>
          <p:nvPr/>
        </p:nvSpPr>
        <p:spPr>
          <a:xfrm flipH="false" flipV="false" rot="0">
            <a:off x="141435" y="9258300"/>
            <a:ext cx="11972925" cy="1031842"/>
          </a:xfrm>
          <a:custGeom>
            <a:avLst/>
            <a:gdLst/>
            <a:ahLst/>
            <a:cxnLst/>
            <a:rect r="r" b="b" t="t" l="l"/>
            <a:pathLst>
              <a:path h="1031842" w="11972925">
                <a:moveTo>
                  <a:pt x="0" y="0"/>
                </a:moveTo>
                <a:lnTo>
                  <a:pt x="11972925" y="0"/>
                </a:lnTo>
                <a:lnTo>
                  <a:pt x="11972925" y="1031842"/>
                </a:lnTo>
                <a:lnTo>
                  <a:pt x="0" y="1031842"/>
                </a:lnTo>
                <a:lnTo>
                  <a:pt x="0" y="0"/>
                </a:lnTo>
                <a:close/>
              </a:path>
            </a:pathLst>
          </a:custGeom>
          <a:blipFill>
            <a:blip r:embed="rId2"/>
            <a:stretch>
              <a:fillRect l="0" t="0" r="0" b="0"/>
            </a:stretch>
          </a:blipFill>
        </p:spPr>
      </p:sp>
      <p:sp>
        <p:nvSpPr>
          <p:cNvPr name="Freeform 9" id="9"/>
          <p:cNvSpPr/>
          <p:nvPr/>
        </p:nvSpPr>
        <p:spPr>
          <a:xfrm flipH="false" flipV="false" rot="0">
            <a:off x="-444509" y="385763"/>
            <a:ext cx="18732509" cy="468313"/>
          </a:xfrm>
          <a:custGeom>
            <a:avLst/>
            <a:gdLst/>
            <a:ahLst/>
            <a:cxnLst/>
            <a:rect r="r" b="b" t="t" l="l"/>
            <a:pathLst>
              <a:path h="468313" w="18732509">
                <a:moveTo>
                  <a:pt x="0" y="0"/>
                </a:moveTo>
                <a:lnTo>
                  <a:pt x="18732509" y="0"/>
                </a:lnTo>
                <a:lnTo>
                  <a:pt x="18732509" y="468312"/>
                </a:lnTo>
                <a:lnTo>
                  <a:pt x="0" y="46831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a:grpSpLocks noChangeAspect="true"/>
          </p:cNvGrpSpPr>
          <p:nvPr/>
        </p:nvGrpSpPr>
        <p:grpSpPr>
          <a:xfrm rot="0">
            <a:off x="0" y="-127755"/>
            <a:ext cx="18288000" cy="799267"/>
            <a:chOff x="0" y="0"/>
            <a:chExt cx="9153525" cy="400050"/>
          </a:xfrm>
        </p:grpSpPr>
        <p:sp>
          <p:nvSpPr>
            <p:cNvPr name="Freeform 11" id="11"/>
            <p:cNvSpPr/>
            <p:nvPr/>
          </p:nvSpPr>
          <p:spPr>
            <a:xfrm flipH="false" flipV="false" rot="0">
              <a:off x="0" y="0"/>
              <a:ext cx="9153525" cy="400050"/>
            </a:xfrm>
            <a:custGeom>
              <a:avLst/>
              <a:gdLst/>
              <a:ahLst/>
              <a:cxnLst/>
              <a:rect r="r" b="b" t="t" l="l"/>
              <a:pathLst>
                <a:path h="400050" w="9153525">
                  <a:moveTo>
                    <a:pt x="0" y="400050"/>
                  </a:moveTo>
                  <a:lnTo>
                    <a:pt x="9153525" y="400050"/>
                  </a:lnTo>
                  <a:lnTo>
                    <a:pt x="9153525" y="0"/>
                  </a:lnTo>
                  <a:lnTo>
                    <a:pt x="0" y="0"/>
                  </a:lnTo>
                  <a:lnTo>
                    <a:pt x="0" y="400050"/>
                  </a:lnTo>
                  <a:close/>
                </a:path>
              </a:pathLst>
            </a:custGeom>
            <a:solidFill>
              <a:srgbClr val="EDB700"/>
            </a:solidFill>
          </p:spPr>
        </p:sp>
      </p:grpSp>
      <p:sp>
        <p:nvSpPr>
          <p:cNvPr name="AutoShape 12" id="12"/>
          <p:cNvSpPr/>
          <p:nvPr/>
        </p:nvSpPr>
        <p:spPr>
          <a:xfrm>
            <a:off x="1210132" y="6493852"/>
            <a:ext cx="4870755" cy="0"/>
          </a:xfrm>
          <a:prstGeom prst="line">
            <a:avLst/>
          </a:prstGeom>
          <a:ln cap="flat" w="47625">
            <a:solidFill>
              <a:srgbClr val="5A426D"/>
            </a:solidFill>
            <a:prstDash val="solid"/>
            <a:headEnd type="none" len="sm" w="sm"/>
            <a:tailEnd type="none" len="sm" w="sm"/>
          </a:ln>
        </p:spPr>
      </p:sp>
      <p:grpSp>
        <p:nvGrpSpPr>
          <p:cNvPr name="Group 13" id="13"/>
          <p:cNvGrpSpPr/>
          <p:nvPr/>
        </p:nvGrpSpPr>
        <p:grpSpPr>
          <a:xfrm rot="0">
            <a:off x="8280307" y="3898618"/>
            <a:ext cx="9099834" cy="1085701"/>
            <a:chOff x="0" y="0"/>
            <a:chExt cx="12133111" cy="1447602"/>
          </a:xfrm>
        </p:grpSpPr>
        <p:grpSp>
          <p:nvGrpSpPr>
            <p:cNvPr name="Group 14" id="14"/>
            <p:cNvGrpSpPr/>
            <p:nvPr/>
          </p:nvGrpSpPr>
          <p:grpSpPr>
            <a:xfrm rot="0">
              <a:off x="0" y="98345"/>
              <a:ext cx="1251019" cy="1250912"/>
              <a:chOff x="0" y="0"/>
              <a:chExt cx="1294549" cy="1294439"/>
            </a:xfrm>
          </p:grpSpPr>
          <p:sp>
            <p:nvSpPr>
              <p:cNvPr name="Freeform 15" id="15"/>
              <p:cNvSpPr/>
              <p:nvPr/>
            </p:nvSpPr>
            <p:spPr>
              <a:xfrm flipH="false" flipV="false" rot="0">
                <a:off x="0" y="0"/>
                <a:ext cx="1294549" cy="1294439"/>
              </a:xfrm>
              <a:custGeom>
                <a:avLst/>
                <a:gdLst/>
                <a:ahLst/>
                <a:cxnLst/>
                <a:rect r="r" b="b" t="t" l="l"/>
                <a:pathLst>
                  <a:path h="1294439" w="1294549">
                    <a:moveTo>
                      <a:pt x="181529" y="0"/>
                    </a:moveTo>
                    <a:lnTo>
                      <a:pt x="1113020" y="0"/>
                    </a:lnTo>
                    <a:cubicBezTo>
                      <a:pt x="1213276" y="0"/>
                      <a:pt x="1294549" y="81273"/>
                      <a:pt x="1294549" y="181529"/>
                    </a:cubicBezTo>
                    <a:lnTo>
                      <a:pt x="1294549" y="1112910"/>
                    </a:lnTo>
                    <a:cubicBezTo>
                      <a:pt x="1294549" y="1213166"/>
                      <a:pt x="1213276" y="1294439"/>
                      <a:pt x="1113020" y="1294439"/>
                    </a:cubicBezTo>
                    <a:lnTo>
                      <a:pt x="181529" y="1294439"/>
                    </a:lnTo>
                    <a:cubicBezTo>
                      <a:pt x="81273" y="1294439"/>
                      <a:pt x="0" y="1213166"/>
                      <a:pt x="0" y="1112910"/>
                    </a:cubicBezTo>
                    <a:lnTo>
                      <a:pt x="0" y="181529"/>
                    </a:lnTo>
                    <a:cubicBezTo>
                      <a:pt x="0" y="81273"/>
                      <a:pt x="81273" y="0"/>
                      <a:pt x="181529" y="0"/>
                    </a:cubicBezTo>
                    <a:close/>
                  </a:path>
                </a:pathLst>
              </a:custGeom>
              <a:solidFill>
                <a:srgbClr val="F7C934"/>
              </a:solidFill>
              <a:ln cap="rnd">
                <a:noFill/>
                <a:prstDash val="solid"/>
                <a:round/>
              </a:ln>
            </p:spPr>
          </p:sp>
          <p:sp>
            <p:nvSpPr>
              <p:cNvPr name="TextBox 16" id="16"/>
              <p:cNvSpPr txBox="true"/>
              <p:nvPr/>
            </p:nvSpPr>
            <p:spPr>
              <a:xfrm>
                <a:off x="0" y="-38100"/>
                <a:ext cx="1294549" cy="1332539"/>
              </a:xfrm>
              <a:prstGeom prst="rect">
                <a:avLst/>
              </a:prstGeom>
            </p:spPr>
            <p:txBody>
              <a:bodyPr anchor="ctr" rtlCol="false" tIns="40033" lIns="40033" bIns="40033" rIns="40033"/>
              <a:lstStyle/>
              <a:p>
                <a:pPr algn="ctr" marL="0" indent="0" lvl="0">
                  <a:lnSpc>
                    <a:spcPts val="2660"/>
                  </a:lnSpc>
                  <a:spcBef>
                    <a:spcPct val="0"/>
                  </a:spcBef>
                </a:pPr>
              </a:p>
            </p:txBody>
          </p:sp>
        </p:grpSp>
        <p:sp>
          <p:nvSpPr>
            <p:cNvPr name="TextBox 17" id="17"/>
            <p:cNvSpPr txBox="true"/>
            <p:nvPr/>
          </p:nvSpPr>
          <p:spPr>
            <a:xfrm rot="0">
              <a:off x="1620834" y="-28575"/>
              <a:ext cx="10512277" cy="1476177"/>
            </a:xfrm>
            <a:prstGeom prst="rect">
              <a:avLst/>
            </a:prstGeom>
          </p:spPr>
          <p:txBody>
            <a:bodyPr anchor="t" rtlCol="false" tIns="0" lIns="0" bIns="0" rIns="0">
              <a:spAutoFit/>
            </a:bodyPr>
            <a:lstStyle/>
            <a:p>
              <a:pPr algn="l">
                <a:lnSpc>
                  <a:spcPts val="4320"/>
                </a:lnSpc>
              </a:pPr>
              <a:r>
                <a:rPr lang="en-US" sz="3600" b="true">
                  <a:solidFill>
                    <a:srgbClr val="000000"/>
                  </a:solidFill>
                  <a:latin typeface="Arimo Bold"/>
                  <a:ea typeface="Arimo Bold"/>
                  <a:cs typeface="Arimo Bold"/>
                  <a:sym typeface="Arimo Bold"/>
                </a:rPr>
                <a:t>Invite it to the table often, </a:t>
              </a:r>
            </a:p>
            <a:p>
              <a:pPr algn="l">
                <a:lnSpc>
                  <a:spcPts val="4320"/>
                </a:lnSpc>
              </a:pPr>
              <a:r>
                <a:rPr lang="en-US" sz="3600" b="true">
                  <a:solidFill>
                    <a:srgbClr val="000000"/>
                  </a:solidFill>
                  <a:latin typeface="Arimo Bold"/>
                  <a:ea typeface="Arimo Bold"/>
                  <a:cs typeface="Arimo Bold"/>
                  <a:sym typeface="Arimo Bold"/>
                </a:rPr>
                <a:t>especially for brainstorming </a:t>
              </a:r>
            </a:p>
          </p:txBody>
        </p:sp>
        <p:sp>
          <p:nvSpPr>
            <p:cNvPr name="TextBox 18" id="18"/>
            <p:cNvSpPr txBox="true"/>
            <p:nvPr/>
          </p:nvSpPr>
          <p:spPr>
            <a:xfrm rot="0">
              <a:off x="73352" y="334313"/>
              <a:ext cx="1104315" cy="748885"/>
            </a:xfrm>
            <a:prstGeom prst="rect">
              <a:avLst/>
            </a:prstGeom>
          </p:spPr>
          <p:txBody>
            <a:bodyPr anchor="t" rtlCol="false" tIns="0" lIns="0" bIns="0" rIns="0">
              <a:spAutoFit/>
            </a:bodyPr>
            <a:lstStyle/>
            <a:p>
              <a:pPr algn="ctr">
                <a:lnSpc>
                  <a:spcPts val="4444"/>
                </a:lnSpc>
              </a:pPr>
              <a:r>
                <a:rPr lang="en-US" b="true" sz="3703">
                  <a:solidFill>
                    <a:srgbClr val="FFFFFF"/>
                  </a:solidFill>
                  <a:latin typeface="Montserrat Bold"/>
                  <a:ea typeface="Montserrat Bold"/>
                  <a:cs typeface="Montserrat Bold"/>
                  <a:sym typeface="Montserrat Bold"/>
                </a:rPr>
                <a:t>02</a:t>
              </a:r>
            </a:p>
          </p:txBody>
        </p:sp>
      </p:grpSp>
      <p:grpSp>
        <p:nvGrpSpPr>
          <p:cNvPr name="Group 19" id="19"/>
          <p:cNvGrpSpPr/>
          <p:nvPr/>
        </p:nvGrpSpPr>
        <p:grpSpPr>
          <a:xfrm rot="0">
            <a:off x="8280307" y="5317694"/>
            <a:ext cx="9099834" cy="1085701"/>
            <a:chOff x="0" y="0"/>
            <a:chExt cx="12133111" cy="1447602"/>
          </a:xfrm>
        </p:grpSpPr>
        <p:grpSp>
          <p:nvGrpSpPr>
            <p:cNvPr name="Group 20" id="20"/>
            <p:cNvGrpSpPr/>
            <p:nvPr/>
          </p:nvGrpSpPr>
          <p:grpSpPr>
            <a:xfrm rot="0">
              <a:off x="0" y="98345"/>
              <a:ext cx="1251019" cy="1250912"/>
              <a:chOff x="0" y="0"/>
              <a:chExt cx="1294549" cy="1294439"/>
            </a:xfrm>
          </p:grpSpPr>
          <p:sp>
            <p:nvSpPr>
              <p:cNvPr name="Freeform 21" id="21"/>
              <p:cNvSpPr/>
              <p:nvPr/>
            </p:nvSpPr>
            <p:spPr>
              <a:xfrm flipH="false" flipV="false" rot="0">
                <a:off x="0" y="0"/>
                <a:ext cx="1294549" cy="1294439"/>
              </a:xfrm>
              <a:custGeom>
                <a:avLst/>
                <a:gdLst/>
                <a:ahLst/>
                <a:cxnLst/>
                <a:rect r="r" b="b" t="t" l="l"/>
                <a:pathLst>
                  <a:path h="1294439" w="1294549">
                    <a:moveTo>
                      <a:pt x="181529" y="0"/>
                    </a:moveTo>
                    <a:lnTo>
                      <a:pt x="1113020" y="0"/>
                    </a:lnTo>
                    <a:cubicBezTo>
                      <a:pt x="1213276" y="0"/>
                      <a:pt x="1294549" y="81273"/>
                      <a:pt x="1294549" y="181529"/>
                    </a:cubicBezTo>
                    <a:lnTo>
                      <a:pt x="1294549" y="1112910"/>
                    </a:lnTo>
                    <a:cubicBezTo>
                      <a:pt x="1294549" y="1213166"/>
                      <a:pt x="1213276" y="1294439"/>
                      <a:pt x="1113020" y="1294439"/>
                    </a:cubicBezTo>
                    <a:lnTo>
                      <a:pt x="181529" y="1294439"/>
                    </a:lnTo>
                    <a:cubicBezTo>
                      <a:pt x="81273" y="1294439"/>
                      <a:pt x="0" y="1213166"/>
                      <a:pt x="0" y="1112910"/>
                    </a:cubicBezTo>
                    <a:lnTo>
                      <a:pt x="0" y="181529"/>
                    </a:lnTo>
                    <a:cubicBezTo>
                      <a:pt x="0" y="81273"/>
                      <a:pt x="81273" y="0"/>
                      <a:pt x="181529" y="0"/>
                    </a:cubicBezTo>
                    <a:close/>
                  </a:path>
                </a:pathLst>
              </a:custGeom>
              <a:solidFill>
                <a:srgbClr val="F7C934"/>
              </a:solidFill>
              <a:ln cap="rnd">
                <a:noFill/>
                <a:prstDash val="solid"/>
                <a:round/>
              </a:ln>
            </p:spPr>
          </p:sp>
          <p:sp>
            <p:nvSpPr>
              <p:cNvPr name="TextBox 22" id="22"/>
              <p:cNvSpPr txBox="true"/>
              <p:nvPr/>
            </p:nvSpPr>
            <p:spPr>
              <a:xfrm>
                <a:off x="0" y="-38100"/>
                <a:ext cx="1294549" cy="1332539"/>
              </a:xfrm>
              <a:prstGeom prst="rect">
                <a:avLst/>
              </a:prstGeom>
            </p:spPr>
            <p:txBody>
              <a:bodyPr anchor="ctr" rtlCol="false" tIns="40033" lIns="40033" bIns="40033" rIns="40033"/>
              <a:lstStyle/>
              <a:p>
                <a:pPr algn="ctr" marL="0" indent="0" lvl="0">
                  <a:lnSpc>
                    <a:spcPts val="2660"/>
                  </a:lnSpc>
                  <a:spcBef>
                    <a:spcPct val="0"/>
                  </a:spcBef>
                </a:pPr>
              </a:p>
            </p:txBody>
          </p:sp>
        </p:grpSp>
        <p:sp>
          <p:nvSpPr>
            <p:cNvPr name="TextBox 23" id="23"/>
            <p:cNvSpPr txBox="true"/>
            <p:nvPr/>
          </p:nvSpPr>
          <p:spPr>
            <a:xfrm rot="0">
              <a:off x="1620834" y="-28575"/>
              <a:ext cx="10512277" cy="1476177"/>
            </a:xfrm>
            <a:prstGeom prst="rect">
              <a:avLst/>
            </a:prstGeom>
          </p:spPr>
          <p:txBody>
            <a:bodyPr anchor="t" rtlCol="false" tIns="0" lIns="0" bIns="0" rIns="0">
              <a:spAutoFit/>
            </a:bodyPr>
            <a:lstStyle/>
            <a:p>
              <a:pPr algn="l">
                <a:lnSpc>
                  <a:spcPts val="4320"/>
                </a:lnSpc>
              </a:pPr>
              <a:r>
                <a:rPr lang="en-US" sz="3600" b="true">
                  <a:solidFill>
                    <a:srgbClr val="000000"/>
                  </a:solidFill>
                  <a:latin typeface="Arimo Bold"/>
                  <a:ea typeface="Arimo Bold"/>
                  <a:cs typeface="Arimo Bold"/>
                  <a:sym typeface="Arimo Bold"/>
                </a:rPr>
                <a:t>Collaborate don’t delegate, </a:t>
              </a:r>
            </a:p>
            <a:p>
              <a:pPr algn="l">
                <a:lnSpc>
                  <a:spcPts val="4320"/>
                </a:lnSpc>
              </a:pPr>
              <a:r>
                <a:rPr lang="en-US" sz="3600" b="true">
                  <a:solidFill>
                    <a:srgbClr val="000000"/>
                  </a:solidFill>
                  <a:latin typeface="Arimo Bold"/>
                  <a:ea typeface="Arimo Bold"/>
                  <a:cs typeface="Arimo Bold"/>
                  <a:sym typeface="Arimo Bold"/>
                </a:rPr>
                <a:t>treat it like an intern</a:t>
              </a:r>
              <a:r>
                <a:rPr lang="en-US" sz="3600" b="true">
                  <a:solidFill>
                    <a:srgbClr val="000000"/>
                  </a:solidFill>
                  <a:latin typeface="Arimo Bold"/>
                  <a:ea typeface="Arimo Bold"/>
                  <a:cs typeface="Arimo Bold"/>
                  <a:sym typeface="Arimo Bold"/>
                </a:rPr>
                <a:t> </a:t>
              </a:r>
            </a:p>
          </p:txBody>
        </p:sp>
        <p:sp>
          <p:nvSpPr>
            <p:cNvPr name="TextBox 24" id="24"/>
            <p:cNvSpPr txBox="true"/>
            <p:nvPr/>
          </p:nvSpPr>
          <p:spPr>
            <a:xfrm rot="0">
              <a:off x="73352" y="334313"/>
              <a:ext cx="1104315" cy="748885"/>
            </a:xfrm>
            <a:prstGeom prst="rect">
              <a:avLst/>
            </a:prstGeom>
          </p:spPr>
          <p:txBody>
            <a:bodyPr anchor="t" rtlCol="false" tIns="0" lIns="0" bIns="0" rIns="0">
              <a:spAutoFit/>
            </a:bodyPr>
            <a:lstStyle/>
            <a:p>
              <a:pPr algn="ctr">
                <a:lnSpc>
                  <a:spcPts val="4444"/>
                </a:lnSpc>
              </a:pPr>
              <a:r>
                <a:rPr lang="en-US" b="true" sz="3703">
                  <a:solidFill>
                    <a:srgbClr val="FFFFFF"/>
                  </a:solidFill>
                  <a:latin typeface="Montserrat Bold"/>
                  <a:ea typeface="Montserrat Bold"/>
                  <a:cs typeface="Montserrat Bold"/>
                  <a:sym typeface="Montserrat Bold"/>
                </a:rPr>
                <a:t>03</a:t>
              </a:r>
            </a:p>
          </p:txBody>
        </p:sp>
      </p:grpSp>
      <p:sp>
        <p:nvSpPr>
          <p:cNvPr name="Freeform 25" id="25" descr="A picture containing text, sign  Description automatically generated"/>
          <p:cNvSpPr/>
          <p:nvPr/>
        </p:nvSpPr>
        <p:spPr>
          <a:xfrm flipH="false" flipV="false" rot="0">
            <a:off x="15005574" y="9475358"/>
            <a:ext cx="2776159" cy="591443"/>
          </a:xfrm>
          <a:custGeom>
            <a:avLst/>
            <a:gdLst/>
            <a:ahLst/>
            <a:cxnLst/>
            <a:rect r="r" b="b" t="t" l="l"/>
            <a:pathLst>
              <a:path h="591443" w="2776159">
                <a:moveTo>
                  <a:pt x="0" y="0"/>
                </a:moveTo>
                <a:lnTo>
                  <a:pt x="2776159" y="0"/>
                </a:lnTo>
                <a:lnTo>
                  <a:pt x="2776159" y="591442"/>
                </a:lnTo>
                <a:lnTo>
                  <a:pt x="0" y="591442"/>
                </a:lnTo>
                <a:lnTo>
                  <a:pt x="0" y="0"/>
                </a:lnTo>
                <a:close/>
              </a:path>
            </a:pathLst>
          </a:custGeom>
          <a:blipFill>
            <a:blip r:embed="rId5"/>
            <a:stretch>
              <a:fillRect l="0" t="-317" r="0" b="-317"/>
            </a:stretch>
          </a:blipFill>
        </p:spPr>
      </p:sp>
      <p:grpSp>
        <p:nvGrpSpPr>
          <p:cNvPr name="Group 26" id="26"/>
          <p:cNvGrpSpPr/>
          <p:nvPr/>
        </p:nvGrpSpPr>
        <p:grpSpPr>
          <a:xfrm rot="0">
            <a:off x="8280307" y="6736770"/>
            <a:ext cx="9099834" cy="1085701"/>
            <a:chOff x="0" y="0"/>
            <a:chExt cx="12133111" cy="1447602"/>
          </a:xfrm>
        </p:grpSpPr>
        <p:grpSp>
          <p:nvGrpSpPr>
            <p:cNvPr name="Group 27" id="27"/>
            <p:cNvGrpSpPr/>
            <p:nvPr/>
          </p:nvGrpSpPr>
          <p:grpSpPr>
            <a:xfrm rot="0">
              <a:off x="0" y="98345"/>
              <a:ext cx="1251019" cy="1250912"/>
              <a:chOff x="0" y="0"/>
              <a:chExt cx="1294549" cy="1294439"/>
            </a:xfrm>
          </p:grpSpPr>
          <p:sp>
            <p:nvSpPr>
              <p:cNvPr name="Freeform 28" id="28"/>
              <p:cNvSpPr/>
              <p:nvPr/>
            </p:nvSpPr>
            <p:spPr>
              <a:xfrm flipH="false" flipV="false" rot="0">
                <a:off x="0" y="0"/>
                <a:ext cx="1294549" cy="1294439"/>
              </a:xfrm>
              <a:custGeom>
                <a:avLst/>
                <a:gdLst/>
                <a:ahLst/>
                <a:cxnLst/>
                <a:rect r="r" b="b" t="t" l="l"/>
                <a:pathLst>
                  <a:path h="1294439" w="1294549">
                    <a:moveTo>
                      <a:pt x="181529" y="0"/>
                    </a:moveTo>
                    <a:lnTo>
                      <a:pt x="1113020" y="0"/>
                    </a:lnTo>
                    <a:cubicBezTo>
                      <a:pt x="1213276" y="0"/>
                      <a:pt x="1294549" y="81273"/>
                      <a:pt x="1294549" y="181529"/>
                    </a:cubicBezTo>
                    <a:lnTo>
                      <a:pt x="1294549" y="1112910"/>
                    </a:lnTo>
                    <a:cubicBezTo>
                      <a:pt x="1294549" y="1213166"/>
                      <a:pt x="1213276" y="1294439"/>
                      <a:pt x="1113020" y="1294439"/>
                    </a:cubicBezTo>
                    <a:lnTo>
                      <a:pt x="181529" y="1294439"/>
                    </a:lnTo>
                    <a:cubicBezTo>
                      <a:pt x="81273" y="1294439"/>
                      <a:pt x="0" y="1213166"/>
                      <a:pt x="0" y="1112910"/>
                    </a:cubicBezTo>
                    <a:lnTo>
                      <a:pt x="0" y="181529"/>
                    </a:lnTo>
                    <a:cubicBezTo>
                      <a:pt x="0" y="81273"/>
                      <a:pt x="81273" y="0"/>
                      <a:pt x="181529" y="0"/>
                    </a:cubicBezTo>
                    <a:close/>
                  </a:path>
                </a:pathLst>
              </a:custGeom>
              <a:solidFill>
                <a:srgbClr val="F7C934"/>
              </a:solidFill>
              <a:ln cap="rnd">
                <a:noFill/>
                <a:prstDash val="solid"/>
                <a:round/>
              </a:ln>
            </p:spPr>
          </p:sp>
          <p:sp>
            <p:nvSpPr>
              <p:cNvPr name="TextBox 29" id="29"/>
              <p:cNvSpPr txBox="true"/>
              <p:nvPr/>
            </p:nvSpPr>
            <p:spPr>
              <a:xfrm>
                <a:off x="0" y="-38100"/>
                <a:ext cx="1294549" cy="1332539"/>
              </a:xfrm>
              <a:prstGeom prst="rect">
                <a:avLst/>
              </a:prstGeom>
            </p:spPr>
            <p:txBody>
              <a:bodyPr anchor="ctr" rtlCol="false" tIns="40033" lIns="40033" bIns="40033" rIns="40033"/>
              <a:lstStyle/>
              <a:p>
                <a:pPr algn="ctr" marL="0" indent="0" lvl="0">
                  <a:lnSpc>
                    <a:spcPts val="2660"/>
                  </a:lnSpc>
                  <a:spcBef>
                    <a:spcPct val="0"/>
                  </a:spcBef>
                </a:pPr>
              </a:p>
            </p:txBody>
          </p:sp>
        </p:grpSp>
        <p:sp>
          <p:nvSpPr>
            <p:cNvPr name="TextBox 30" id="30"/>
            <p:cNvSpPr txBox="true"/>
            <p:nvPr/>
          </p:nvSpPr>
          <p:spPr>
            <a:xfrm rot="0">
              <a:off x="1620834" y="-28575"/>
              <a:ext cx="10512277" cy="1476177"/>
            </a:xfrm>
            <a:prstGeom prst="rect">
              <a:avLst/>
            </a:prstGeom>
          </p:spPr>
          <p:txBody>
            <a:bodyPr anchor="t" rtlCol="false" tIns="0" lIns="0" bIns="0" rIns="0">
              <a:spAutoFit/>
            </a:bodyPr>
            <a:lstStyle/>
            <a:p>
              <a:pPr algn="l">
                <a:lnSpc>
                  <a:spcPts val="4320"/>
                </a:lnSpc>
              </a:pPr>
              <a:r>
                <a:rPr lang="en-US" sz="3600" b="true">
                  <a:solidFill>
                    <a:srgbClr val="000000"/>
                  </a:solidFill>
                  <a:latin typeface="Arimo Bold"/>
                  <a:ea typeface="Arimo Bold"/>
                  <a:cs typeface="Arimo Bold"/>
                  <a:sym typeface="Arimo Bold"/>
                </a:rPr>
                <a:t>Never tell the AI sensitive information</a:t>
              </a:r>
            </a:p>
          </p:txBody>
        </p:sp>
        <p:sp>
          <p:nvSpPr>
            <p:cNvPr name="TextBox 31" id="31"/>
            <p:cNvSpPr txBox="true"/>
            <p:nvPr/>
          </p:nvSpPr>
          <p:spPr>
            <a:xfrm rot="0">
              <a:off x="73352" y="334313"/>
              <a:ext cx="1104315" cy="748885"/>
            </a:xfrm>
            <a:prstGeom prst="rect">
              <a:avLst/>
            </a:prstGeom>
          </p:spPr>
          <p:txBody>
            <a:bodyPr anchor="t" rtlCol="false" tIns="0" lIns="0" bIns="0" rIns="0">
              <a:spAutoFit/>
            </a:bodyPr>
            <a:lstStyle/>
            <a:p>
              <a:pPr algn="ctr">
                <a:lnSpc>
                  <a:spcPts val="4444"/>
                </a:lnSpc>
              </a:pPr>
              <a:r>
                <a:rPr lang="en-US" b="true" sz="3703">
                  <a:solidFill>
                    <a:srgbClr val="FFFFFF"/>
                  </a:solidFill>
                  <a:latin typeface="Montserrat Bold"/>
                  <a:ea typeface="Montserrat Bold"/>
                  <a:cs typeface="Montserrat Bold"/>
                  <a:sym typeface="Montserrat Bold"/>
                </a:rPr>
                <a:t>04</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5592393" cy="10287000"/>
            <a:chOff x="0" y="0"/>
            <a:chExt cx="1092614" cy="2009822"/>
          </a:xfrm>
        </p:grpSpPr>
        <p:sp>
          <p:nvSpPr>
            <p:cNvPr name="Freeform 3" id="3"/>
            <p:cNvSpPr/>
            <p:nvPr/>
          </p:nvSpPr>
          <p:spPr>
            <a:xfrm flipH="false" flipV="false" rot="0">
              <a:off x="0" y="0"/>
              <a:ext cx="1092614" cy="2009822"/>
            </a:xfrm>
            <a:custGeom>
              <a:avLst/>
              <a:gdLst/>
              <a:ahLst/>
              <a:cxnLst/>
              <a:rect r="r" b="b" t="t" l="l"/>
              <a:pathLst>
                <a:path h="2009822" w="1092614">
                  <a:moveTo>
                    <a:pt x="0" y="0"/>
                  </a:moveTo>
                  <a:lnTo>
                    <a:pt x="1092614" y="0"/>
                  </a:lnTo>
                  <a:lnTo>
                    <a:pt x="1092614" y="2009822"/>
                  </a:lnTo>
                  <a:lnTo>
                    <a:pt x="0" y="2009822"/>
                  </a:lnTo>
                  <a:close/>
                </a:path>
              </a:pathLst>
            </a:custGeom>
            <a:solidFill>
              <a:srgbClr val="324070"/>
            </a:solidFill>
          </p:spPr>
        </p:sp>
        <p:sp>
          <p:nvSpPr>
            <p:cNvPr name="TextBox 4" id="4"/>
            <p:cNvSpPr txBox="true"/>
            <p:nvPr/>
          </p:nvSpPr>
          <p:spPr>
            <a:xfrm>
              <a:off x="0" y="-47625"/>
              <a:ext cx="1092614" cy="2057447"/>
            </a:xfrm>
            <a:prstGeom prst="rect">
              <a:avLst/>
            </a:prstGeom>
          </p:spPr>
          <p:txBody>
            <a:bodyPr anchor="ctr" rtlCol="false" tIns="50800" lIns="50800" bIns="50800" rIns="50800"/>
            <a:lstStyle/>
            <a:p>
              <a:pPr algn="ctr">
                <a:lnSpc>
                  <a:spcPts val="3500"/>
                </a:lnSpc>
              </a:pPr>
            </a:p>
          </p:txBody>
        </p:sp>
      </p:grpSp>
      <p:grpSp>
        <p:nvGrpSpPr>
          <p:cNvPr name="Group 5" id="5"/>
          <p:cNvGrpSpPr/>
          <p:nvPr/>
        </p:nvGrpSpPr>
        <p:grpSpPr>
          <a:xfrm rot="0">
            <a:off x="2467445" y="4859062"/>
            <a:ext cx="4440912" cy="3862986"/>
            <a:chOff x="0" y="0"/>
            <a:chExt cx="867643" cy="754731"/>
          </a:xfrm>
        </p:grpSpPr>
        <p:sp>
          <p:nvSpPr>
            <p:cNvPr name="Freeform 6" id="6"/>
            <p:cNvSpPr/>
            <p:nvPr/>
          </p:nvSpPr>
          <p:spPr>
            <a:xfrm flipH="false" flipV="false" rot="0">
              <a:off x="0" y="0"/>
              <a:ext cx="867643" cy="754731"/>
            </a:xfrm>
            <a:custGeom>
              <a:avLst/>
              <a:gdLst/>
              <a:ahLst/>
              <a:cxnLst/>
              <a:rect r="r" b="b" t="t" l="l"/>
              <a:pathLst>
                <a:path h="754731" w="867643">
                  <a:moveTo>
                    <a:pt x="0" y="0"/>
                  </a:moveTo>
                  <a:lnTo>
                    <a:pt x="867643" y="0"/>
                  </a:lnTo>
                  <a:lnTo>
                    <a:pt x="867643" y="754731"/>
                  </a:lnTo>
                  <a:lnTo>
                    <a:pt x="0" y="754731"/>
                  </a:lnTo>
                  <a:close/>
                </a:path>
              </a:pathLst>
            </a:custGeom>
            <a:solidFill>
              <a:srgbClr val="F4C704"/>
            </a:solidFill>
          </p:spPr>
        </p:sp>
        <p:sp>
          <p:nvSpPr>
            <p:cNvPr name="TextBox 7" id="7"/>
            <p:cNvSpPr txBox="true"/>
            <p:nvPr/>
          </p:nvSpPr>
          <p:spPr>
            <a:xfrm>
              <a:off x="0" y="-47625"/>
              <a:ext cx="867643" cy="802356"/>
            </a:xfrm>
            <a:prstGeom prst="rect">
              <a:avLst/>
            </a:prstGeom>
          </p:spPr>
          <p:txBody>
            <a:bodyPr anchor="ctr" rtlCol="false" tIns="50800" lIns="50800" bIns="50800" rIns="50800"/>
            <a:lstStyle/>
            <a:p>
              <a:pPr algn="ctr">
                <a:lnSpc>
                  <a:spcPts val="3500"/>
                </a:lnSpc>
              </a:pPr>
            </a:p>
          </p:txBody>
        </p:sp>
      </p:grpSp>
      <p:sp>
        <p:nvSpPr>
          <p:cNvPr name="Freeform 8" id="8" descr="A picture containing text, sign  Description automatically generated"/>
          <p:cNvSpPr/>
          <p:nvPr/>
        </p:nvSpPr>
        <p:spPr>
          <a:xfrm flipH="false" flipV="false" rot="0">
            <a:off x="14603982" y="9475358"/>
            <a:ext cx="2776159" cy="591443"/>
          </a:xfrm>
          <a:custGeom>
            <a:avLst/>
            <a:gdLst/>
            <a:ahLst/>
            <a:cxnLst/>
            <a:rect r="r" b="b" t="t" l="l"/>
            <a:pathLst>
              <a:path h="591443" w="2776159">
                <a:moveTo>
                  <a:pt x="0" y="0"/>
                </a:moveTo>
                <a:lnTo>
                  <a:pt x="2776159" y="0"/>
                </a:lnTo>
                <a:lnTo>
                  <a:pt x="2776159" y="591442"/>
                </a:lnTo>
                <a:lnTo>
                  <a:pt x="0" y="591442"/>
                </a:lnTo>
                <a:lnTo>
                  <a:pt x="0" y="0"/>
                </a:lnTo>
                <a:close/>
              </a:path>
            </a:pathLst>
          </a:custGeom>
          <a:blipFill>
            <a:blip r:embed="rId2"/>
            <a:stretch>
              <a:fillRect l="0" t="-317" r="0" b="-317"/>
            </a:stretch>
          </a:blipFill>
        </p:spPr>
      </p:sp>
      <p:sp>
        <p:nvSpPr>
          <p:cNvPr name="Freeform 9" id="9"/>
          <p:cNvSpPr/>
          <p:nvPr/>
        </p:nvSpPr>
        <p:spPr>
          <a:xfrm flipH="false" flipV="false" rot="0">
            <a:off x="10085769" y="2365090"/>
            <a:ext cx="4116130" cy="6356958"/>
          </a:xfrm>
          <a:custGeom>
            <a:avLst/>
            <a:gdLst/>
            <a:ahLst/>
            <a:cxnLst/>
            <a:rect r="r" b="b" t="t" l="l"/>
            <a:pathLst>
              <a:path h="6356958" w="4116130">
                <a:moveTo>
                  <a:pt x="0" y="0"/>
                </a:moveTo>
                <a:lnTo>
                  <a:pt x="4116131" y="0"/>
                </a:lnTo>
                <a:lnTo>
                  <a:pt x="4116131" y="6356958"/>
                </a:lnTo>
                <a:lnTo>
                  <a:pt x="0" y="6356958"/>
                </a:lnTo>
                <a:lnTo>
                  <a:pt x="0" y="0"/>
                </a:lnTo>
                <a:close/>
              </a:path>
            </a:pathLst>
          </a:custGeom>
          <a:blipFill>
            <a:blip r:embed="rId3"/>
            <a:stretch>
              <a:fillRect l="0" t="0" r="0" b="0"/>
            </a:stretch>
          </a:blipFill>
        </p:spPr>
      </p:sp>
      <p:sp>
        <p:nvSpPr>
          <p:cNvPr name="TextBox 10" id="10"/>
          <p:cNvSpPr txBox="true"/>
          <p:nvPr/>
        </p:nvSpPr>
        <p:spPr>
          <a:xfrm rot="0">
            <a:off x="3021222" y="6601199"/>
            <a:ext cx="4148383" cy="1586582"/>
          </a:xfrm>
          <a:prstGeom prst="rect">
            <a:avLst/>
          </a:prstGeom>
        </p:spPr>
        <p:txBody>
          <a:bodyPr anchor="t" rtlCol="false" tIns="0" lIns="0" bIns="0" rIns="0">
            <a:spAutoFit/>
          </a:bodyPr>
          <a:lstStyle/>
          <a:p>
            <a:pPr algn="l">
              <a:lnSpc>
                <a:spcPts val="6315"/>
              </a:lnSpc>
            </a:pPr>
            <a:r>
              <a:rPr lang="en-US" sz="4511" b="true">
                <a:solidFill>
                  <a:srgbClr val="232E54"/>
                </a:solidFill>
                <a:latin typeface="Arimo Bold"/>
                <a:ea typeface="Arimo Bold"/>
                <a:cs typeface="Arimo Bold"/>
                <a:sym typeface="Arimo Bold"/>
              </a:rPr>
              <a:t>UPCOMING</a:t>
            </a:r>
          </a:p>
          <a:p>
            <a:pPr algn="l">
              <a:lnSpc>
                <a:spcPts val="6315"/>
              </a:lnSpc>
            </a:pPr>
            <a:r>
              <a:rPr lang="en-US" sz="4511" b="true">
                <a:solidFill>
                  <a:srgbClr val="232E54"/>
                </a:solidFill>
                <a:latin typeface="Arimo Bold"/>
                <a:ea typeface="Arimo Bold"/>
                <a:cs typeface="Arimo Bold"/>
                <a:sym typeface="Arimo Bold"/>
              </a:rPr>
              <a:t>EVENT</a:t>
            </a:r>
          </a:p>
        </p:txBody>
      </p:sp>
      <p:sp>
        <p:nvSpPr>
          <p:cNvPr name="TextBox 11" id="11"/>
          <p:cNvSpPr txBox="true"/>
          <p:nvPr/>
        </p:nvSpPr>
        <p:spPr>
          <a:xfrm rot="0">
            <a:off x="8361424" y="885825"/>
            <a:ext cx="7564820" cy="1057201"/>
          </a:xfrm>
          <a:prstGeom prst="rect">
            <a:avLst/>
          </a:prstGeom>
        </p:spPr>
        <p:txBody>
          <a:bodyPr anchor="t" rtlCol="false" tIns="0" lIns="0" bIns="0" rIns="0">
            <a:spAutoFit/>
          </a:bodyPr>
          <a:lstStyle/>
          <a:p>
            <a:pPr algn="ctr">
              <a:lnSpc>
                <a:spcPts val="8400"/>
              </a:lnSpc>
            </a:pPr>
            <a:r>
              <a:rPr lang="en-US" b="true" sz="6000">
                <a:solidFill>
                  <a:srgbClr val="000000"/>
                </a:solidFill>
                <a:latin typeface="Arimo Bold"/>
                <a:ea typeface="Arimo Bold"/>
                <a:cs typeface="Arimo Bold"/>
                <a:sym typeface="Arimo Bold"/>
              </a:rPr>
              <a:t>BOOK DISCUSSION</a:t>
            </a:r>
          </a:p>
        </p:txBody>
      </p:sp>
      <p:sp>
        <p:nvSpPr>
          <p:cNvPr name="TextBox 12" id="12"/>
          <p:cNvSpPr txBox="true"/>
          <p:nvPr/>
        </p:nvSpPr>
        <p:spPr>
          <a:xfrm rot="0">
            <a:off x="3021222" y="5301247"/>
            <a:ext cx="2368782" cy="533363"/>
          </a:xfrm>
          <a:prstGeom prst="rect">
            <a:avLst/>
          </a:prstGeom>
        </p:spPr>
        <p:txBody>
          <a:bodyPr anchor="t" rtlCol="false" tIns="0" lIns="0" bIns="0" rIns="0">
            <a:spAutoFit/>
          </a:bodyPr>
          <a:lstStyle/>
          <a:p>
            <a:pPr algn="l">
              <a:lnSpc>
                <a:spcPts val="4200"/>
              </a:lnSpc>
            </a:pPr>
            <a:r>
              <a:rPr lang="en-US" sz="3000" b="true">
                <a:solidFill>
                  <a:srgbClr val="232E54"/>
                </a:solidFill>
                <a:latin typeface="Arimo Bold"/>
                <a:ea typeface="Arimo Bold"/>
                <a:cs typeface="Arimo Bold"/>
                <a:sym typeface="Arimo Bold"/>
              </a:rPr>
              <a:t>March 13th</a:t>
            </a:r>
          </a:p>
        </p:txBody>
      </p:sp>
      <p:sp>
        <p:nvSpPr>
          <p:cNvPr name="TextBox 13" id="13"/>
          <p:cNvSpPr txBox="true"/>
          <p:nvPr/>
        </p:nvSpPr>
        <p:spPr>
          <a:xfrm rot="0">
            <a:off x="3021222" y="5758410"/>
            <a:ext cx="3151357" cy="533363"/>
          </a:xfrm>
          <a:prstGeom prst="rect">
            <a:avLst/>
          </a:prstGeom>
        </p:spPr>
        <p:txBody>
          <a:bodyPr anchor="t" rtlCol="false" tIns="0" lIns="0" bIns="0" rIns="0">
            <a:spAutoFit/>
          </a:bodyPr>
          <a:lstStyle/>
          <a:p>
            <a:pPr algn="l">
              <a:lnSpc>
                <a:spcPts val="4200"/>
              </a:lnSpc>
            </a:pPr>
            <a:r>
              <a:rPr lang="en-US" sz="3000" i="true">
                <a:solidFill>
                  <a:srgbClr val="232E54"/>
                </a:solidFill>
                <a:latin typeface="Arimo Italics"/>
                <a:ea typeface="Arimo Italics"/>
                <a:cs typeface="Arimo Italics"/>
                <a:sym typeface="Arimo Italics"/>
              </a:rPr>
              <a:t>Common Hour</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5592393" cy="10287000"/>
            <a:chOff x="0" y="0"/>
            <a:chExt cx="1092614" cy="2009822"/>
          </a:xfrm>
        </p:grpSpPr>
        <p:sp>
          <p:nvSpPr>
            <p:cNvPr name="Freeform 3" id="3"/>
            <p:cNvSpPr/>
            <p:nvPr/>
          </p:nvSpPr>
          <p:spPr>
            <a:xfrm flipH="false" flipV="false" rot="0">
              <a:off x="0" y="0"/>
              <a:ext cx="1092614" cy="2009822"/>
            </a:xfrm>
            <a:custGeom>
              <a:avLst/>
              <a:gdLst/>
              <a:ahLst/>
              <a:cxnLst/>
              <a:rect r="r" b="b" t="t" l="l"/>
              <a:pathLst>
                <a:path h="2009822" w="1092614">
                  <a:moveTo>
                    <a:pt x="0" y="0"/>
                  </a:moveTo>
                  <a:lnTo>
                    <a:pt x="1092614" y="0"/>
                  </a:lnTo>
                  <a:lnTo>
                    <a:pt x="1092614" y="2009822"/>
                  </a:lnTo>
                  <a:lnTo>
                    <a:pt x="0" y="2009822"/>
                  </a:lnTo>
                  <a:close/>
                </a:path>
              </a:pathLst>
            </a:custGeom>
            <a:solidFill>
              <a:srgbClr val="F7C934"/>
            </a:solidFill>
          </p:spPr>
        </p:sp>
        <p:sp>
          <p:nvSpPr>
            <p:cNvPr name="TextBox 4" id="4"/>
            <p:cNvSpPr txBox="true"/>
            <p:nvPr/>
          </p:nvSpPr>
          <p:spPr>
            <a:xfrm>
              <a:off x="0" y="-47625"/>
              <a:ext cx="1092614" cy="2057447"/>
            </a:xfrm>
            <a:prstGeom prst="rect">
              <a:avLst/>
            </a:prstGeom>
          </p:spPr>
          <p:txBody>
            <a:bodyPr anchor="ctr" rtlCol="false" tIns="50800" lIns="50800" bIns="50800" rIns="50800"/>
            <a:lstStyle/>
            <a:p>
              <a:pPr algn="ctr">
                <a:lnSpc>
                  <a:spcPts val="3500"/>
                </a:lnSpc>
              </a:pPr>
            </a:p>
          </p:txBody>
        </p:sp>
      </p:grpSp>
      <p:grpSp>
        <p:nvGrpSpPr>
          <p:cNvPr name="Group 5" id="5"/>
          <p:cNvGrpSpPr/>
          <p:nvPr/>
        </p:nvGrpSpPr>
        <p:grpSpPr>
          <a:xfrm rot="0">
            <a:off x="1694575" y="950596"/>
            <a:ext cx="7400435" cy="8229600"/>
            <a:chOff x="0" y="0"/>
            <a:chExt cx="9867247" cy="10972800"/>
          </a:xfrm>
        </p:grpSpPr>
        <p:pic>
          <p:nvPicPr>
            <p:cNvPr name="Picture 6" id="6"/>
            <p:cNvPicPr>
              <a:picLocks noChangeAspect="true"/>
            </p:cNvPicPr>
            <p:nvPr/>
          </p:nvPicPr>
          <p:blipFill>
            <a:blip r:embed="rId2"/>
            <a:srcRect l="0" t="8857" r="0" b="17191"/>
            <a:stretch>
              <a:fillRect/>
            </a:stretch>
          </p:blipFill>
          <p:spPr>
            <a:xfrm flipH="false" flipV="false">
              <a:off x="0" y="0"/>
              <a:ext cx="9867247" cy="10972800"/>
            </a:xfrm>
            <a:prstGeom prst="rect">
              <a:avLst/>
            </a:prstGeom>
          </p:spPr>
        </p:pic>
      </p:grpSp>
      <p:sp>
        <p:nvSpPr>
          <p:cNvPr name="Freeform 7" id="7" descr="Shape  Description automatically generated"/>
          <p:cNvSpPr/>
          <p:nvPr/>
        </p:nvSpPr>
        <p:spPr>
          <a:xfrm flipH="false" flipV="false" rot="0">
            <a:off x="6665222" y="7871993"/>
            <a:ext cx="4124635" cy="4124635"/>
          </a:xfrm>
          <a:custGeom>
            <a:avLst/>
            <a:gdLst/>
            <a:ahLst/>
            <a:cxnLst/>
            <a:rect r="r" b="b" t="t" l="l"/>
            <a:pathLst>
              <a:path h="4124635" w="4124635">
                <a:moveTo>
                  <a:pt x="0" y="0"/>
                </a:moveTo>
                <a:lnTo>
                  <a:pt x="4124636" y="0"/>
                </a:lnTo>
                <a:lnTo>
                  <a:pt x="4124636" y="4124635"/>
                </a:lnTo>
                <a:lnTo>
                  <a:pt x="0" y="4124635"/>
                </a:lnTo>
                <a:lnTo>
                  <a:pt x="0" y="0"/>
                </a:lnTo>
                <a:close/>
              </a:path>
            </a:pathLst>
          </a:custGeom>
          <a:blipFill>
            <a:blip r:embed="rId3"/>
            <a:stretch>
              <a:fillRect l="0" t="0" r="0" b="0"/>
            </a:stretch>
          </a:blipFill>
        </p:spPr>
      </p:sp>
      <p:grpSp>
        <p:nvGrpSpPr>
          <p:cNvPr name="Group 8" id="8"/>
          <p:cNvGrpSpPr/>
          <p:nvPr/>
        </p:nvGrpSpPr>
        <p:grpSpPr>
          <a:xfrm rot="0">
            <a:off x="10285070" y="1028700"/>
            <a:ext cx="6974230" cy="1112520"/>
            <a:chOff x="0" y="0"/>
            <a:chExt cx="6612604" cy="1054834"/>
          </a:xfrm>
        </p:grpSpPr>
        <p:sp>
          <p:nvSpPr>
            <p:cNvPr name="Freeform 9" id="9"/>
            <p:cNvSpPr/>
            <p:nvPr/>
          </p:nvSpPr>
          <p:spPr>
            <a:xfrm flipH="false" flipV="false" rot="0">
              <a:off x="0" y="0"/>
              <a:ext cx="6612604" cy="1054834"/>
            </a:xfrm>
            <a:custGeom>
              <a:avLst/>
              <a:gdLst/>
              <a:ahLst/>
              <a:cxnLst/>
              <a:rect r="r" b="b" t="t" l="l"/>
              <a:pathLst>
                <a:path h="1054834" w="6612604">
                  <a:moveTo>
                    <a:pt x="0" y="0"/>
                  </a:moveTo>
                  <a:lnTo>
                    <a:pt x="6612604" y="0"/>
                  </a:lnTo>
                  <a:lnTo>
                    <a:pt x="6612604" y="1054834"/>
                  </a:lnTo>
                  <a:lnTo>
                    <a:pt x="0" y="1054834"/>
                  </a:lnTo>
                  <a:close/>
                </a:path>
              </a:pathLst>
            </a:custGeom>
            <a:solidFill>
              <a:srgbClr val="000000">
                <a:alpha val="0"/>
              </a:srgbClr>
            </a:solidFill>
          </p:spPr>
        </p:sp>
        <p:sp>
          <p:nvSpPr>
            <p:cNvPr name="TextBox 10" id="10"/>
            <p:cNvSpPr txBox="true"/>
            <p:nvPr/>
          </p:nvSpPr>
          <p:spPr>
            <a:xfrm>
              <a:off x="0" y="66675"/>
              <a:ext cx="6612604" cy="988159"/>
            </a:xfrm>
            <a:prstGeom prst="rect">
              <a:avLst/>
            </a:prstGeom>
          </p:spPr>
          <p:txBody>
            <a:bodyPr anchor="t" rtlCol="false" tIns="0" lIns="0" bIns="0" rIns="0"/>
            <a:lstStyle/>
            <a:p>
              <a:pPr algn="l">
                <a:lnSpc>
                  <a:spcPts val="5250"/>
                </a:lnSpc>
              </a:pPr>
              <a:r>
                <a:rPr lang="en-US" b="true" sz="6000" spc="-225">
                  <a:solidFill>
                    <a:srgbClr val="487B81"/>
                  </a:solidFill>
                  <a:latin typeface="Arial Bold"/>
                  <a:ea typeface="Arial Bold"/>
                  <a:cs typeface="Arial Bold"/>
                  <a:sym typeface="Arial Bold"/>
                </a:rPr>
                <a:t>Faculty Highlight</a:t>
              </a:r>
            </a:p>
          </p:txBody>
        </p:sp>
      </p:grpSp>
      <p:grpSp>
        <p:nvGrpSpPr>
          <p:cNvPr name="Group 11" id="11"/>
          <p:cNvGrpSpPr/>
          <p:nvPr/>
        </p:nvGrpSpPr>
        <p:grpSpPr>
          <a:xfrm rot="0">
            <a:off x="10285070" y="4044595"/>
            <a:ext cx="6108584" cy="1680634"/>
            <a:chOff x="0" y="0"/>
            <a:chExt cx="5494762" cy="1511756"/>
          </a:xfrm>
        </p:grpSpPr>
        <p:sp>
          <p:nvSpPr>
            <p:cNvPr name="Freeform 12" id="12"/>
            <p:cNvSpPr/>
            <p:nvPr/>
          </p:nvSpPr>
          <p:spPr>
            <a:xfrm flipH="false" flipV="false" rot="0">
              <a:off x="0" y="0"/>
              <a:ext cx="5494762" cy="1511755"/>
            </a:xfrm>
            <a:custGeom>
              <a:avLst/>
              <a:gdLst/>
              <a:ahLst/>
              <a:cxnLst/>
              <a:rect r="r" b="b" t="t" l="l"/>
              <a:pathLst>
                <a:path h="1511755" w="5494762">
                  <a:moveTo>
                    <a:pt x="0" y="0"/>
                  </a:moveTo>
                  <a:lnTo>
                    <a:pt x="5494762" y="0"/>
                  </a:lnTo>
                  <a:lnTo>
                    <a:pt x="5494762" y="1511755"/>
                  </a:lnTo>
                  <a:lnTo>
                    <a:pt x="0" y="1511755"/>
                  </a:lnTo>
                  <a:close/>
                </a:path>
              </a:pathLst>
            </a:custGeom>
            <a:solidFill>
              <a:srgbClr val="000000">
                <a:alpha val="0"/>
              </a:srgbClr>
            </a:solidFill>
          </p:spPr>
        </p:sp>
        <p:sp>
          <p:nvSpPr>
            <p:cNvPr name="TextBox 13" id="13"/>
            <p:cNvSpPr txBox="true"/>
            <p:nvPr/>
          </p:nvSpPr>
          <p:spPr>
            <a:xfrm>
              <a:off x="0" y="-19050"/>
              <a:ext cx="5494762" cy="1530806"/>
            </a:xfrm>
            <a:prstGeom prst="rect">
              <a:avLst/>
            </a:prstGeom>
          </p:spPr>
          <p:txBody>
            <a:bodyPr anchor="t" rtlCol="false" tIns="0" lIns="0" bIns="0" rIns="0"/>
            <a:lstStyle/>
            <a:p>
              <a:pPr algn="l">
                <a:lnSpc>
                  <a:spcPts val="3600"/>
                </a:lnSpc>
              </a:pPr>
              <a:r>
                <a:rPr lang="en-US" sz="3000" b="true">
                  <a:solidFill>
                    <a:srgbClr val="009EEB"/>
                  </a:solidFill>
                  <a:latin typeface="Arimo Bold"/>
                  <a:ea typeface="Arimo Bold"/>
                  <a:cs typeface="Arimo Bold"/>
                  <a:sym typeface="Arimo Bold"/>
                </a:rPr>
                <a:t>“Didn’t Humans Used to Do That? Collaborating and Co-Creating with Generative AI” </a:t>
              </a:r>
            </a:p>
          </p:txBody>
        </p:sp>
      </p:grpSp>
      <p:grpSp>
        <p:nvGrpSpPr>
          <p:cNvPr name="Group 14" id="14"/>
          <p:cNvGrpSpPr/>
          <p:nvPr/>
        </p:nvGrpSpPr>
        <p:grpSpPr>
          <a:xfrm rot="0">
            <a:off x="10285070" y="5654964"/>
            <a:ext cx="7783451" cy="833452"/>
            <a:chOff x="0" y="0"/>
            <a:chExt cx="7379864" cy="790236"/>
          </a:xfrm>
        </p:grpSpPr>
        <p:sp>
          <p:nvSpPr>
            <p:cNvPr name="Freeform 15" id="15"/>
            <p:cNvSpPr/>
            <p:nvPr/>
          </p:nvSpPr>
          <p:spPr>
            <a:xfrm flipH="false" flipV="false" rot="0">
              <a:off x="0" y="0"/>
              <a:ext cx="7379864" cy="790236"/>
            </a:xfrm>
            <a:custGeom>
              <a:avLst/>
              <a:gdLst/>
              <a:ahLst/>
              <a:cxnLst/>
              <a:rect r="r" b="b" t="t" l="l"/>
              <a:pathLst>
                <a:path h="790236" w="7379864">
                  <a:moveTo>
                    <a:pt x="0" y="0"/>
                  </a:moveTo>
                  <a:lnTo>
                    <a:pt x="7379864" y="0"/>
                  </a:lnTo>
                  <a:lnTo>
                    <a:pt x="7379864" y="790236"/>
                  </a:lnTo>
                  <a:lnTo>
                    <a:pt x="0" y="790236"/>
                  </a:lnTo>
                  <a:close/>
                </a:path>
              </a:pathLst>
            </a:custGeom>
            <a:solidFill>
              <a:srgbClr val="000000">
                <a:alpha val="0"/>
              </a:srgbClr>
            </a:solidFill>
          </p:spPr>
        </p:sp>
        <p:sp>
          <p:nvSpPr>
            <p:cNvPr name="TextBox 16" id="16"/>
            <p:cNvSpPr txBox="true"/>
            <p:nvPr/>
          </p:nvSpPr>
          <p:spPr>
            <a:xfrm>
              <a:off x="0" y="0"/>
              <a:ext cx="7379864" cy="790236"/>
            </a:xfrm>
            <a:prstGeom prst="rect">
              <a:avLst/>
            </a:prstGeom>
          </p:spPr>
          <p:txBody>
            <a:bodyPr anchor="t" rtlCol="false" tIns="0" lIns="0" bIns="0" rIns="0"/>
            <a:lstStyle/>
            <a:p>
              <a:pPr algn="l">
                <a:lnSpc>
                  <a:spcPts val="2700"/>
                </a:lnSpc>
              </a:pPr>
              <a:r>
                <a:rPr lang="en-US" sz="2400">
                  <a:solidFill>
                    <a:srgbClr val="373938"/>
                  </a:solidFill>
                  <a:latin typeface="Arimo"/>
                  <a:ea typeface="Arimo"/>
                  <a:cs typeface="Arimo"/>
                  <a:sym typeface="Arimo"/>
                </a:rPr>
                <a:t>Madalene Spezialetti</a:t>
              </a:r>
            </a:p>
            <a:p>
              <a:pPr algn="l">
                <a:lnSpc>
                  <a:spcPts val="2700"/>
                </a:lnSpc>
              </a:pPr>
              <a:r>
                <a:rPr lang="en-US" sz="2400">
                  <a:solidFill>
                    <a:srgbClr val="373938"/>
                  </a:solidFill>
                  <a:latin typeface="Arimo"/>
                  <a:ea typeface="Arimo"/>
                  <a:cs typeface="Arimo"/>
                  <a:sym typeface="Arimo"/>
                </a:rPr>
                <a:t>Associate Professor of Computer Science</a:t>
              </a:r>
            </a:p>
          </p:txBody>
        </p:sp>
      </p:grpSp>
      <p:sp>
        <p:nvSpPr>
          <p:cNvPr name="Freeform 17" id="17" descr="A picture containing text, sign  Description automatically generated"/>
          <p:cNvSpPr/>
          <p:nvPr/>
        </p:nvSpPr>
        <p:spPr>
          <a:xfrm flipH="false" flipV="false" rot="0">
            <a:off x="15005574" y="9475358"/>
            <a:ext cx="2776159" cy="591443"/>
          </a:xfrm>
          <a:custGeom>
            <a:avLst/>
            <a:gdLst/>
            <a:ahLst/>
            <a:cxnLst/>
            <a:rect r="r" b="b" t="t" l="l"/>
            <a:pathLst>
              <a:path h="591443" w="2776159">
                <a:moveTo>
                  <a:pt x="0" y="0"/>
                </a:moveTo>
                <a:lnTo>
                  <a:pt x="2776159" y="0"/>
                </a:lnTo>
                <a:lnTo>
                  <a:pt x="2776159" y="591442"/>
                </a:lnTo>
                <a:lnTo>
                  <a:pt x="0" y="591442"/>
                </a:lnTo>
                <a:lnTo>
                  <a:pt x="0" y="0"/>
                </a:lnTo>
                <a:close/>
              </a:path>
            </a:pathLst>
          </a:custGeom>
          <a:blipFill>
            <a:blip r:embed="rId4"/>
            <a:stretch>
              <a:fillRect l="0" t="-317" r="0" b="-317"/>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2058863" y="4086225"/>
            <a:ext cx="14170275" cy="1895475"/>
          </a:xfrm>
          <a:prstGeom prst="rect">
            <a:avLst/>
          </a:prstGeom>
        </p:spPr>
        <p:txBody>
          <a:bodyPr anchor="t" rtlCol="false" tIns="0" lIns="0" bIns="0" rIns="0">
            <a:spAutoFit/>
          </a:bodyPr>
          <a:lstStyle/>
          <a:p>
            <a:pPr algn="ctr">
              <a:lnSpc>
                <a:spcPts val="13200"/>
              </a:lnSpc>
            </a:pPr>
            <a:r>
              <a:rPr lang="en-US" b="true" sz="11000" spc="-110">
                <a:solidFill>
                  <a:srgbClr val="1B0066"/>
                </a:solidFill>
                <a:latin typeface="Arial Bold"/>
                <a:ea typeface="Arial Bold"/>
                <a:cs typeface="Arial Bold"/>
                <a:sym typeface="Arial Bold"/>
              </a:rPr>
              <a:t>Quick Break!</a:t>
            </a:r>
          </a:p>
        </p:txBody>
      </p:sp>
      <p:sp>
        <p:nvSpPr>
          <p:cNvPr name="TextBox 3" id="3"/>
          <p:cNvSpPr txBox="true"/>
          <p:nvPr/>
        </p:nvSpPr>
        <p:spPr>
          <a:xfrm rot="0">
            <a:off x="7037625" y="1028700"/>
            <a:ext cx="4212749" cy="548320"/>
          </a:xfrm>
          <a:prstGeom prst="rect">
            <a:avLst/>
          </a:prstGeom>
        </p:spPr>
        <p:txBody>
          <a:bodyPr anchor="t" rtlCol="false" tIns="0" lIns="0" bIns="0" rIns="0">
            <a:spAutoFit/>
          </a:bodyPr>
          <a:lstStyle/>
          <a:p>
            <a:pPr algn="ctr">
              <a:lnSpc>
                <a:spcPts val="4317"/>
              </a:lnSpc>
            </a:pPr>
            <a:r>
              <a:rPr lang="en-US" sz="3597" spc="-71" u="sng">
                <a:solidFill>
                  <a:srgbClr val="71CDA1"/>
                </a:solidFill>
                <a:latin typeface="Poppins Medium"/>
                <a:ea typeface="Poppins Medium"/>
                <a:cs typeface="Poppins Medium"/>
                <a:sym typeface="Poppins Medium"/>
              </a:rPr>
              <a:t>DURATION: </a:t>
            </a:r>
          </a:p>
        </p:txBody>
      </p:sp>
      <p:grpSp>
        <p:nvGrpSpPr>
          <p:cNvPr name="Group 4" id="4"/>
          <p:cNvGrpSpPr/>
          <p:nvPr/>
        </p:nvGrpSpPr>
        <p:grpSpPr>
          <a:xfrm rot="0">
            <a:off x="5681904" y="8290597"/>
            <a:ext cx="6924192" cy="967703"/>
            <a:chOff x="0" y="0"/>
            <a:chExt cx="8639328" cy="1207405"/>
          </a:xfrm>
        </p:grpSpPr>
        <p:sp>
          <p:nvSpPr>
            <p:cNvPr name="Freeform 5" id="5"/>
            <p:cNvSpPr/>
            <p:nvPr/>
          </p:nvSpPr>
          <p:spPr>
            <a:xfrm flipH="false" flipV="false" rot="0">
              <a:off x="0" y="0"/>
              <a:ext cx="8640597" cy="1207405"/>
            </a:xfrm>
            <a:custGeom>
              <a:avLst/>
              <a:gdLst/>
              <a:ahLst/>
              <a:cxnLst/>
              <a:rect r="r" b="b" t="t" l="l"/>
              <a:pathLst>
                <a:path h="1207405" w="8640597">
                  <a:moveTo>
                    <a:pt x="8086878" y="1207405"/>
                  </a:moveTo>
                  <a:lnTo>
                    <a:pt x="553720" y="1207405"/>
                  </a:lnTo>
                  <a:cubicBezTo>
                    <a:pt x="247650" y="1207405"/>
                    <a:pt x="0" y="937105"/>
                    <a:pt x="0" y="604405"/>
                  </a:cubicBezTo>
                  <a:cubicBezTo>
                    <a:pt x="0" y="270319"/>
                    <a:pt x="247650" y="0"/>
                    <a:pt x="553720" y="0"/>
                  </a:cubicBezTo>
                  <a:lnTo>
                    <a:pt x="8086878" y="0"/>
                  </a:lnTo>
                  <a:cubicBezTo>
                    <a:pt x="8392947" y="0"/>
                    <a:pt x="8640597" y="270319"/>
                    <a:pt x="8640597" y="604405"/>
                  </a:cubicBezTo>
                  <a:cubicBezTo>
                    <a:pt x="8639328" y="937105"/>
                    <a:pt x="8391678" y="1207405"/>
                    <a:pt x="8086878" y="1207405"/>
                  </a:cubicBezTo>
                  <a:close/>
                </a:path>
              </a:pathLst>
            </a:custGeom>
            <a:solidFill>
              <a:srgbClr val="71CDA1"/>
            </a:solidFill>
          </p:spPr>
        </p:sp>
      </p:grpSp>
      <p:sp>
        <p:nvSpPr>
          <p:cNvPr name="TextBox 6" id="6"/>
          <p:cNvSpPr txBox="true"/>
          <p:nvPr/>
        </p:nvSpPr>
        <p:spPr>
          <a:xfrm rot="0">
            <a:off x="6219250" y="8617249"/>
            <a:ext cx="5849500" cy="314399"/>
          </a:xfrm>
          <a:prstGeom prst="rect">
            <a:avLst/>
          </a:prstGeom>
        </p:spPr>
        <p:txBody>
          <a:bodyPr anchor="t" rtlCol="false" tIns="0" lIns="0" bIns="0" rIns="0">
            <a:spAutoFit/>
          </a:bodyPr>
          <a:lstStyle/>
          <a:p>
            <a:pPr algn="ctr">
              <a:lnSpc>
                <a:spcPts val="2539"/>
              </a:lnSpc>
            </a:pPr>
            <a:r>
              <a:rPr lang="en-US" sz="2115" spc="-42">
                <a:solidFill>
                  <a:srgbClr val="FFFFFF"/>
                </a:solidFill>
                <a:latin typeface="Poppins Medium"/>
                <a:ea typeface="Poppins Medium"/>
                <a:cs typeface="Poppins Medium"/>
                <a:sym typeface="Poppins Medium"/>
              </a:rPr>
              <a:t>NEXT SESSION: MAKING AI WORK FOR YOU</a:t>
            </a:r>
          </a:p>
        </p:txBody>
      </p:sp>
      <p:sp>
        <p:nvSpPr>
          <p:cNvPr name="Freeform 7" id="7" descr="A picture containing text, sign  Description automatically generated"/>
          <p:cNvSpPr/>
          <p:nvPr/>
        </p:nvSpPr>
        <p:spPr>
          <a:xfrm flipH="false" flipV="false" rot="0">
            <a:off x="14603982" y="9475358"/>
            <a:ext cx="2776159" cy="591443"/>
          </a:xfrm>
          <a:custGeom>
            <a:avLst/>
            <a:gdLst/>
            <a:ahLst/>
            <a:cxnLst/>
            <a:rect r="r" b="b" t="t" l="l"/>
            <a:pathLst>
              <a:path h="591443" w="2776159">
                <a:moveTo>
                  <a:pt x="0" y="0"/>
                </a:moveTo>
                <a:lnTo>
                  <a:pt x="2776159" y="0"/>
                </a:lnTo>
                <a:lnTo>
                  <a:pt x="2776159" y="591442"/>
                </a:lnTo>
                <a:lnTo>
                  <a:pt x="0" y="591442"/>
                </a:lnTo>
                <a:lnTo>
                  <a:pt x="0" y="0"/>
                </a:lnTo>
                <a:close/>
              </a:path>
            </a:pathLst>
          </a:custGeom>
          <a:blipFill>
            <a:blip r:embed="rId2"/>
            <a:stretch>
              <a:fillRect l="0" t="-317" r="0" b="-317"/>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9144000" y="0"/>
            <a:ext cx="9144000" cy="10287000"/>
          </a:xfrm>
          <a:prstGeom prst="rect">
            <a:avLst/>
          </a:prstGeom>
          <a:solidFill>
            <a:srgbClr val="1B0066"/>
          </a:solidFill>
        </p:spPr>
      </p:sp>
      <p:sp>
        <p:nvSpPr>
          <p:cNvPr name="Freeform 3" id="3"/>
          <p:cNvSpPr/>
          <p:nvPr/>
        </p:nvSpPr>
        <p:spPr>
          <a:xfrm flipH="false" flipV="false" rot="0">
            <a:off x="10183115" y="1028700"/>
            <a:ext cx="7065769" cy="8229600"/>
          </a:xfrm>
          <a:custGeom>
            <a:avLst/>
            <a:gdLst/>
            <a:ahLst/>
            <a:cxnLst/>
            <a:rect r="r" b="b" t="t" l="l"/>
            <a:pathLst>
              <a:path h="8229600" w="7065769">
                <a:moveTo>
                  <a:pt x="0" y="0"/>
                </a:moveTo>
                <a:lnTo>
                  <a:pt x="7065770" y="0"/>
                </a:lnTo>
                <a:lnTo>
                  <a:pt x="7065770" y="8229600"/>
                </a:lnTo>
                <a:lnTo>
                  <a:pt x="0" y="8229600"/>
                </a:lnTo>
                <a:lnTo>
                  <a:pt x="0" y="0"/>
                </a:lnTo>
                <a:close/>
              </a:path>
            </a:pathLst>
          </a:custGeom>
          <a:blipFill>
            <a:blip r:embed="rId2"/>
            <a:stretch>
              <a:fillRect l="-52573" t="0" r="-22571" b="0"/>
            </a:stretch>
          </a:blipFill>
        </p:spPr>
      </p:sp>
      <p:sp>
        <p:nvSpPr>
          <p:cNvPr name="TextBox 4" id="4"/>
          <p:cNvSpPr txBox="true"/>
          <p:nvPr/>
        </p:nvSpPr>
        <p:spPr>
          <a:xfrm rot="0">
            <a:off x="1028700" y="2297006"/>
            <a:ext cx="6789380" cy="2086049"/>
          </a:xfrm>
          <a:prstGeom prst="rect">
            <a:avLst/>
          </a:prstGeom>
        </p:spPr>
        <p:txBody>
          <a:bodyPr anchor="t" rtlCol="false" tIns="0" lIns="0" bIns="0" rIns="0">
            <a:spAutoFit/>
          </a:bodyPr>
          <a:lstStyle/>
          <a:p>
            <a:pPr algn="l">
              <a:lnSpc>
                <a:spcPts val="7800"/>
              </a:lnSpc>
            </a:pPr>
            <a:r>
              <a:rPr lang="en-US" b="true" sz="6000" spc="-179">
                <a:solidFill>
                  <a:srgbClr val="71CDA1"/>
                </a:solidFill>
                <a:latin typeface="Arial Bold"/>
                <a:ea typeface="Arial Bold"/>
                <a:cs typeface="Arial Bold"/>
                <a:sym typeface="Arial Bold"/>
              </a:rPr>
              <a:t>MAKING AI </a:t>
            </a:r>
          </a:p>
          <a:p>
            <a:pPr algn="l">
              <a:lnSpc>
                <a:spcPts val="7800"/>
              </a:lnSpc>
            </a:pPr>
            <a:r>
              <a:rPr lang="en-US" b="true" sz="6000" spc="-179">
                <a:solidFill>
                  <a:srgbClr val="71CDA1"/>
                </a:solidFill>
                <a:latin typeface="Arial Bold"/>
                <a:ea typeface="Arial Bold"/>
                <a:cs typeface="Arial Bold"/>
                <a:sym typeface="Arial Bold"/>
              </a:rPr>
              <a:t>WORK FOR YOU</a:t>
            </a:r>
          </a:p>
        </p:txBody>
      </p:sp>
      <p:sp>
        <p:nvSpPr>
          <p:cNvPr name="TextBox 5" id="5"/>
          <p:cNvSpPr txBox="true"/>
          <p:nvPr/>
        </p:nvSpPr>
        <p:spPr>
          <a:xfrm rot="0">
            <a:off x="1028700" y="5516530"/>
            <a:ext cx="2773040" cy="533363"/>
          </a:xfrm>
          <a:prstGeom prst="rect">
            <a:avLst/>
          </a:prstGeom>
        </p:spPr>
        <p:txBody>
          <a:bodyPr anchor="t" rtlCol="false" tIns="0" lIns="0" bIns="0" rIns="0">
            <a:spAutoFit/>
          </a:bodyPr>
          <a:lstStyle/>
          <a:p>
            <a:pPr algn="just">
              <a:lnSpc>
                <a:spcPts val="4200"/>
              </a:lnSpc>
              <a:spcBef>
                <a:spcPct val="0"/>
              </a:spcBef>
            </a:pPr>
            <a:r>
              <a:rPr lang="en-US" b="true" sz="3000">
                <a:solidFill>
                  <a:srgbClr val="71CDA1"/>
                </a:solidFill>
                <a:latin typeface="Arimo Bold"/>
                <a:ea typeface="Arimo Bold"/>
                <a:cs typeface="Arimo Bold"/>
                <a:sym typeface="Arimo Bold"/>
              </a:rPr>
              <a:t>AI for Teaching</a:t>
            </a:r>
          </a:p>
        </p:txBody>
      </p:sp>
      <p:sp>
        <p:nvSpPr>
          <p:cNvPr name="TextBox 6" id="6"/>
          <p:cNvSpPr txBox="true"/>
          <p:nvPr/>
        </p:nvSpPr>
        <p:spPr>
          <a:xfrm rot="0">
            <a:off x="1028700" y="5992743"/>
            <a:ext cx="4947047" cy="415327"/>
          </a:xfrm>
          <a:prstGeom prst="rect">
            <a:avLst/>
          </a:prstGeom>
        </p:spPr>
        <p:txBody>
          <a:bodyPr anchor="t" rtlCol="false" tIns="0" lIns="0" bIns="0" rIns="0">
            <a:spAutoFit/>
          </a:bodyPr>
          <a:lstStyle/>
          <a:p>
            <a:pPr algn="l">
              <a:lnSpc>
                <a:spcPts val="3359"/>
              </a:lnSpc>
              <a:spcBef>
                <a:spcPct val="0"/>
              </a:spcBef>
            </a:pPr>
            <a:r>
              <a:rPr lang="en-US" sz="2400">
                <a:solidFill>
                  <a:srgbClr val="000000"/>
                </a:solidFill>
                <a:latin typeface="Arimo"/>
                <a:ea typeface="Arimo"/>
                <a:cs typeface="Arimo"/>
                <a:sym typeface="Arimo"/>
              </a:rPr>
              <a:t>Digital Learning &amp; Scholarship Team</a:t>
            </a:r>
          </a:p>
        </p:txBody>
      </p:sp>
      <p:sp>
        <p:nvSpPr>
          <p:cNvPr name="TextBox 7" id="7"/>
          <p:cNvSpPr txBox="true"/>
          <p:nvPr/>
        </p:nvSpPr>
        <p:spPr>
          <a:xfrm rot="0">
            <a:off x="1028700" y="6723877"/>
            <a:ext cx="2709416" cy="533363"/>
          </a:xfrm>
          <a:prstGeom prst="rect">
            <a:avLst/>
          </a:prstGeom>
        </p:spPr>
        <p:txBody>
          <a:bodyPr anchor="t" rtlCol="false" tIns="0" lIns="0" bIns="0" rIns="0">
            <a:spAutoFit/>
          </a:bodyPr>
          <a:lstStyle/>
          <a:p>
            <a:pPr algn="just">
              <a:lnSpc>
                <a:spcPts val="4200"/>
              </a:lnSpc>
              <a:spcBef>
                <a:spcPct val="0"/>
              </a:spcBef>
            </a:pPr>
            <a:r>
              <a:rPr lang="en-US" b="true" sz="3000">
                <a:solidFill>
                  <a:srgbClr val="71CDA1"/>
                </a:solidFill>
                <a:latin typeface="Arimo Bold"/>
                <a:ea typeface="Arimo Bold"/>
                <a:cs typeface="Arimo Bold"/>
                <a:sym typeface="Arimo Bold"/>
              </a:rPr>
              <a:t>AI for Learning</a:t>
            </a:r>
          </a:p>
        </p:txBody>
      </p:sp>
      <p:sp>
        <p:nvSpPr>
          <p:cNvPr name="TextBox 8" id="8"/>
          <p:cNvSpPr txBox="true"/>
          <p:nvPr/>
        </p:nvSpPr>
        <p:spPr>
          <a:xfrm rot="0">
            <a:off x="1028700" y="7200090"/>
            <a:ext cx="4947047" cy="415327"/>
          </a:xfrm>
          <a:prstGeom prst="rect">
            <a:avLst/>
          </a:prstGeom>
        </p:spPr>
        <p:txBody>
          <a:bodyPr anchor="t" rtlCol="false" tIns="0" lIns="0" bIns="0" rIns="0">
            <a:spAutoFit/>
          </a:bodyPr>
          <a:lstStyle/>
          <a:p>
            <a:pPr algn="l">
              <a:lnSpc>
                <a:spcPts val="3359"/>
              </a:lnSpc>
              <a:spcBef>
                <a:spcPct val="0"/>
              </a:spcBef>
            </a:pPr>
            <a:r>
              <a:rPr lang="en-US" sz="2400">
                <a:solidFill>
                  <a:srgbClr val="000000"/>
                </a:solidFill>
                <a:latin typeface="Arimo"/>
                <a:ea typeface="Arimo"/>
                <a:cs typeface="Arimo"/>
                <a:sym typeface="Arimo"/>
              </a:rPr>
              <a:t>Digital Learning &amp; Scholarship Team</a:t>
            </a:r>
          </a:p>
        </p:txBody>
      </p:sp>
      <p:sp>
        <p:nvSpPr>
          <p:cNvPr name="TextBox 9" id="9"/>
          <p:cNvSpPr txBox="true"/>
          <p:nvPr/>
        </p:nvSpPr>
        <p:spPr>
          <a:xfrm rot="0">
            <a:off x="1028700" y="7931225"/>
            <a:ext cx="2816200" cy="533363"/>
          </a:xfrm>
          <a:prstGeom prst="rect">
            <a:avLst/>
          </a:prstGeom>
        </p:spPr>
        <p:txBody>
          <a:bodyPr anchor="t" rtlCol="false" tIns="0" lIns="0" bIns="0" rIns="0">
            <a:spAutoFit/>
          </a:bodyPr>
          <a:lstStyle/>
          <a:p>
            <a:pPr algn="just">
              <a:lnSpc>
                <a:spcPts val="4200"/>
              </a:lnSpc>
              <a:spcBef>
                <a:spcPct val="0"/>
              </a:spcBef>
            </a:pPr>
            <a:r>
              <a:rPr lang="en-US" b="true" sz="3000">
                <a:solidFill>
                  <a:srgbClr val="71CDA1"/>
                </a:solidFill>
                <a:latin typeface="Arimo Bold"/>
                <a:ea typeface="Arimo Bold"/>
                <a:cs typeface="Arimo Bold"/>
                <a:sym typeface="Arimo Bold"/>
              </a:rPr>
              <a:t>AI for Research</a:t>
            </a:r>
          </a:p>
        </p:txBody>
      </p:sp>
      <p:sp>
        <p:nvSpPr>
          <p:cNvPr name="TextBox 10" id="10"/>
          <p:cNvSpPr txBox="true"/>
          <p:nvPr/>
        </p:nvSpPr>
        <p:spPr>
          <a:xfrm rot="0">
            <a:off x="1028700" y="8407438"/>
            <a:ext cx="6285756" cy="834464"/>
          </a:xfrm>
          <a:prstGeom prst="rect">
            <a:avLst/>
          </a:prstGeom>
        </p:spPr>
        <p:txBody>
          <a:bodyPr anchor="t" rtlCol="false" tIns="0" lIns="0" bIns="0" rIns="0">
            <a:spAutoFit/>
          </a:bodyPr>
          <a:lstStyle/>
          <a:p>
            <a:pPr algn="l">
              <a:lnSpc>
                <a:spcPts val="3359"/>
              </a:lnSpc>
            </a:pPr>
            <a:r>
              <a:rPr lang="en-US" sz="2400">
                <a:solidFill>
                  <a:srgbClr val="000000"/>
                </a:solidFill>
                <a:latin typeface="Arimo"/>
                <a:ea typeface="Arimo"/>
                <a:cs typeface="Arimo"/>
                <a:sym typeface="Arimo"/>
              </a:rPr>
              <a:t>Amy Harrel</a:t>
            </a:r>
          </a:p>
          <a:p>
            <a:pPr algn="l">
              <a:lnSpc>
                <a:spcPts val="3359"/>
              </a:lnSpc>
              <a:spcBef>
                <a:spcPct val="0"/>
              </a:spcBef>
            </a:pPr>
            <a:r>
              <a:rPr lang="en-US" sz="2400">
                <a:solidFill>
                  <a:srgbClr val="000000"/>
                </a:solidFill>
                <a:latin typeface="Arimo"/>
                <a:ea typeface="Arimo"/>
                <a:cs typeface="Arimo"/>
                <a:sym typeface="Arimo"/>
              </a:rPr>
              <a:t>Head of Collections, Research, and Instruction</a:t>
            </a:r>
          </a:p>
        </p:txBody>
      </p:sp>
      <p:sp>
        <p:nvSpPr>
          <p:cNvPr name="Freeform 11" id="11"/>
          <p:cNvSpPr/>
          <p:nvPr/>
        </p:nvSpPr>
        <p:spPr>
          <a:xfrm flipH="false" flipV="false" rot="5400000">
            <a:off x="2453606" y="6110719"/>
            <a:ext cx="12786087" cy="594702"/>
          </a:xfrm>
          <a:custGeom>
            <a:avLst/>
            <a:gdLst/>
            <a:ahLst/>
            <a:cxnLst/>
            <a:rect r="r" b="b" t="t" l="l"/>
            <a:pathLst>
              <a:path h="594702" w="12786087">
                <a:moveTo>
                  <a:pt x="0" y="0"/>
                </a:moveTo>
                <a:lnTo>
                  <a:pt x="12786087" y="0"/>
                </a:lnTo>
                <a:lnTo>
                  <a:pt x="12786087" y="594702"/>
                </a:lnTo>
                <a:lnTo>
                  <a:pt x="0" y="594702"/>
                </a:lnTo>
                <a:lnTo>
                  <a:pt x="0" y="0"/>
                </a:lnTo>
                <a:close/>
              </a:path>
            </a:pathLst>
          </a:custGeom>
          <a:blipFill>
            <a:blip r:embed="rId3"/>
            <a:stretch>
              <a:fillRect l="0" t="-962" r="0" b="-962"/>
            </a:stretch>
          </a:blipFill>
        </p:spPr>
      </p:sp>
      <p:sp>
        <p:nvSpPr>
          <p:cNvPr name="Freeform 12" id="12"/>
          <p:cNvSpPr/>
          <p:nvPr/>
        </p:nvSpPr>
        <p:spPr>
          <a:xfrm flipH="false" flipV="false" rot="0">
            <a:off x="14577016" y="9603528"/>
            <a:ext cx="2671869" cy="393158"/>
          </a:xfrm>
          <a:custGeom>
            <a:avLst/>
            <a:gdLst/>
            <a:ahLst/>
            <a:cxnLst/>
            <a:rect r="r" b="b" t="t" l="l"/>
            <a:pathLst>
              <a:path h="393158" w="2671869">
                <a:moveTo>
                  <a:pt x="0" y="0"/>
                </a:moveTo>
                <a:lnTo>
                  <a:pt x="2671869" y="0"/>
                </a:lnTo>
                <a:lnTo>
                  <a:pt x="2671869" y="393158"/>
                </a:lnTo>
                <a:lnTo>
                  <a:pt x="0" y="393158"/>
                </a:lnTo>
                <a:lnTo>
                  <a:pt x="0" y="0"/>
                </a:lnTo>
                <a:close/>
              </a:path>
            </a:pathLst>
          </a:custGeom>
          <a:blipFill>
            <a:blip r:embed="rId4"/>
            <a:stretch>
              <a:fillRect l="-450" t="0" r="-45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83569" y="1028700"/>
            <a:ext cx="9387497" cy="2306269"/>
            <a:chOff x="0" y="0"/>
            <a:chExt cx="8900738" cy="2186685"/>
          </a:xfrm>
        </p:grpSpPr>
        <p:sp>
          <p:nvSpPr>
            <p:cNvPr name="Freeform 3" id="3"/>
            <p:cNvSpPr/>
            <p:nvPr/>
          </p:nvSpPr>
          <p:spPr>
            <a:xfrm flipH="false" flipV="false" rot="0">
              <a:off x="0" y="0"/>
              <a:ext cx="8900738" cy="2186685"/>
            </a:xfrm>
            <a:custGeom>
              <a:avLst/>
              <a:gdLst/>
              <a:ahLst/>
              <a:cxnLst/>
              <a:rect r="r" b="b" t="t" l="l"/>
              <a:pathLst>
                <a:path h="2186685" w="8900738">
                  <a:moveTo>
                    <a:pt x="0" y="0"/>
                  </a:moveTo>
                  <a:lnTo>
                    <a:pt x="8900738" y="0"/>
                  </a:lnTo>
                  <a:lnTo>
                    <a:pt x="8900738" y="2186685"/>
                  </a:lnTo>
                  <a:lnTo>
                    <a:pt x="0" y="2186685"/>
                  </a:lnTo>
                  <a:close/>
                </a:path>
              </a:pathLst>
            </a:custGeom>
            <a:solidFill>
              <a:srgbClr val="000000">
                <a:alpha val="0"/>
              </a:srgbClr>
            </a:solidFill>
          </p:spPr>
        </p:sp>
        <p:sp>
          <p:nvSpPr>
            <p:cNvPr name="TextBox 4" id="4"/>
            <p:cNvSpPr txBox="true"/>
            <p:nvPr/>
          </p:nvSpPr>
          <p:spPr>
            <a:xfrm>
              <a:off x="0" y="9525"/>
              <a:ext cx="8900738" cy="2177160"/>
            </a:xfrm>
            <a:prstGeom prst="rect">
              <a:avLst/>
            </a:prstGeom>
          </p:spPr>
          <p:txBody>
            <a:bodyPr anchor="t" rtlCol="false" tIns="0" lIns="0" bIns="0" rIns="0"/>
            <a:lstStyle/>
            <a:p>
              <a:pPr algn="l">
                <a:lnSpc>
                  <a:spcPts val="5248"/>
                </a:lnSpc>
              </a:pPr>
              <a:r>
                <a:rPr lang="en-US" sz="5400" b="true">
                  <a:solidFill>
                    <a:srgbClr val="71CDA1"/>
                  </a:solidFill>
                  <a:latin typeface="Arial Bold"/>
                  <a:ea typeface="Arial Bold"/>
                  <a:cs typeface="Arial Bold"/>
                  <a:sym typeface="Arial Bold"/>
                </a:rPr>
                <a:t>MAKING AI WORK </a:t>
              </a:r>
            </a:p>
            <a:p>
              <a:pPr algn="l">
                <a:lnSpc>
                  <a:spcPts val="5248"/>
                </a:lnSpc>
              </a:pPr>
              <a:r>
                <a:rPr lang="en-US" sz="5400" b="true">
                  <a:solidFill>
                    <a:srgbClr val="71CDA1"/>
                  </a:solidFill>
                  <a:latin typeface="Arial Bold"/>
                  <a:ea typeface="Arial Bold"/>
                  <a:cs typeface="Arial Bold"/>
                  <a:sym typeface="Arial Bold"/>
                </a:rPr>
                <a:t>FOR YOU:</a:t>
              </a:r>
            </a:p>
            <a:p>
              <a:pPr algn="l">
                <a:lnSpc>
                  <a:spcPts val="5249"/>
                </a:lnSpc>
              </a:pPr>
              <a:r>
                <a:rPr lang="en-US" sz="5400" b="true">
                  <a:solidFill>
                    <a:srgbClr val="71CDA1"/>
                  </a:solidFill>
                  <a:latin typeface="Arial Bold"/>
                  <a:ea typeface="Arial Bold"/>
                  <a:cs typeface="Arial Bold"/>
                  <a:sym typeface="Arial Bold"/>
                </a:rPr>
                <a:t>AI FOR TEACHING</a:t>
              </a:r>
            </a:p>
          </p:txBody>
        </p:sp>
      </p:grpSp>
      <p:sp>
        <p:nvSpPr>
          <p:cNvPr name="Freeform 5" id="5" descr="A picture containing text, sign  Description automatically generated"/>
          <p:cNvSpPr/>
          <p:nvPr/>
        </p:nvSpPr>
        <p:spPr>
          <a:xfrm flipH="false" flipV="false" rot="0">
            <a:off x="1083569" y="9174023"/>
            <a:ext cx="3390510" cy="722327"/>
          </a:xfrm>
          <a:custGeom>
            <a:avLst/>
            <a:gdLst/>
            <a:ahLst/>
            <a:cxnLst/>
            <a:rect r="r" b="b" t="t" l="l"/>
            <a:pathLst>
              <a:path h="722327" w="3390510">
                <a:moveTo>
                  <a:pt x="0" y="0"/>
                </a:moveTo>
                <a:lnTo>
                  <a:pt x="3390510" y="0"/>
                </a:lnTo>
                <a:lnTo>
                  <a:pt x="3390510" y="722326"/>
                </a:lnTo>
                <a:lnTo>
                  <a:pt x="0" y="722326"/>
                </a:lnTo>
                <a:lnTo>
                  <a:pt x="0" y="0"/>
                </a:lnTo>
                <a:close/>
              </a:path>
            </a:pathLst>
          </a:custGeom>
          <a:blipFill>
            <a:blip r:embed="rId2"/>
            <a:stretch>
              <a:fillRect l="0" t="-317" r="0" b="-317"/>
            </a:stretch>
          </a:blipFill>
        </p:spPr>
      </p:sp>
      <p:sp>
        <p:nvSpPr>
          <p:cNvPr name="Freeform 6" id="6"/>
          <p:cNvSpPr/>
          <p:nvPr/>
        </p:nvSpPr>
        <p:spPr>
          <a:xfrm flipH="false" flipV="false" rot="5400000">
            <a:off x="11597606" y="6095693"/>
            <a:ext cx="12786087" cy="594702"/>
          </a:xfrm>
          <a:custGeom>
            <a:avLst/>
            <a:gdLst/>
            <a:ahLst/>
            <a:cxnLst/>
            <a:rect r="r" b="b" t="t" l="l"/>
            <a:pathLst>
              <a:path h="594702" w="12786087">
                <a:moveTo>
                  <a:pt x="0" y="0"/>
                </a:moveTo>
                <a:lnTo>
                  <a:pt x="12786087" y="0"/>
                </a:lnTo>
                <a:lnTo>
                  <a:pt x="12786087" y="594701"/>
                </a:lnTo>
                <a:lnTo>
                  <a:pt x="0" y="594701"/>
                </a:lnTo>
                <a:lnTo>
                  <a:pt x="0" y="0"/>
                </a:lnTo>
                <a:close/>
              </a:path>
            </a:pathLst>
          </a:custGeom>
          <a:blipFill>
            <a:blip r:embed="rId3"/>
            <a:stretch>
              <a:fillRect l="0" t="-962" r="0" b="-962"/>
            </a:stretch>
          </a:blipFill>
        </p:spPr>
      </p:sp>
      <p:sp>
        <p:nvSpPr>
          <p:cNvPr name="TextBox 7" id="7"/>
          <p:cNvSpPr txBox="true"/>
          <p:nvPr/>
        </p:nvSpPr>
        <p:spPr>
          <a:xfrm rot="0">
            <a:off x="1083569" y="3635708"/>
            <a:ext cx="6246686" cy="415327"/>
          </a:xfrm>
          <a:prstGeom prst="rect">
            <a:avLst/>
          </a:prstGeom>
        </p:spPr>
        <p:txBody>
          <a:bodyPr anchor="t" rtlCol="false" tIns="0" lIns="0" bIns="0" rIns="0">
            <a:spAutoFit/>
          </a:bodyPr>
          <a:lstStyle/>
          <a:p>
            <a:pPr algn="l">
              <a:lnSpc>
                <a:spcPts val="3359"/>
              </a:lnSpc>
              <a:spcBef>
                <a:spcPct val="0"/>
              </a:spcBef>
            </a:pPr>
            <a:r>
              <a:rPr lang="en-US" sz="2400">
                <a:solidFill>
                  <a:srgbClr val="000000"/>
                </a:solidFill>
                <a:latin typeface="Arimo"/>
                <a:ea typeface="Arimo"/>
                <a:cs typeface="Arimo"/>
                <a:sym typeface="Arimo"/>
              </a:rPr>
              <a:t>Presented by Instructional Technologist Team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DAGcMhF4xng</dc:identifier>
  <dcterms:modified xsi:type="dcterms:W3CDTF">2011-08-01T06:04:30Z</dcterms:modified>
  <cp:revision>1</cp:revision>
  <dc:title>AI Event Presentation</dc:title>
</cp:coreProperties>
</file>