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Proxima Nova" panose="020B0604020202020204" charset="0"/>
      <p:regular r:id="rId22"/>
    </p:embeddedFont>
    <p:embeddedFont>
      <p:font typeface="Proxima Nova Bold" panose="020B0604020202020204" charset="0"/>
      <p:regular r:id="rId23"/>
    </p:embeddedFont>
    <p:embeddedFont>
      <p:font typeface="Proxima Nova Bold Italics" panose="020B0604020202020204" charset="0"/>
      <p:regular r:id="rId24"/>
    </p:embeddedFont>
    <p:embeddedFont>
      <p:font typeface="Proxima Nova Condensed Bold" panose="020B0604020202020204" charset="0"/>
      <p:regular r:id="rId25"/>
    </p:embeddedFont>
    <p:embeddedFont>
      <p:font typeface="Proxima Nova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8688B-02F7-32A6-839A-4C19E2CB48F9}" v="1" dt="2025-01-16T16:31:28.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447" autoAdjust="0"/>
  </p:normalViewPr>
  <p:slideViewPr>
    <p:cSldViewPr>
      <p:cViewPr>
        <p:scale>
          <a:sx n="38" d="100"/>
          <a:sy n="38" d="100"/>
        </p:scale>
        <p:origin x="1016" y="1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uhan, Pari (Student)" userId="S::pchouhan@trincoll.edu::ea6a0985-a940-4211-a8b0-036693e93190" providerId="AD" clId="Web-{3D38688B-02F7-32A6-839A-4C19E2CB48F9}"/>
    <pc:docChg chg="modSld">
      <pc:chgData name="Chouhan, Pari (Student)" userId="S::pchouhan@trincoll.edu::ea6a0985-a940-4211-a8b0-036693e93190" providerId="AD" clId="Web-{3D38688B-02F7-32A6-839A-4C19E2CB48F9}" dt="2025-01-16T16:31:28.920" v="0" actId="1076"/>
      <pc:docMkLst>
        <pc:docMk/>
      </pc:docMkLst>
      <pc:sldChg chg="modSp">
        <pc:chgData name="Chouhan, Pari (Student)" userId="S::pchouhan@trincoll.edu::ea6a0985-a940-4211-a8b0-036693e93190" providerId="AD" clId="Web-{3D38688B-02F7-32A6-839A-4C19E2CB48F9}" dt="2025-01-16T16:31:28.920" v="0" actId="1076"/>
        <pc:sldMkLst>
          <pc:docMk/>
          <pc:sldMk cId="0" sldId="261"/>
        </pc:sldMkLst>
        <pc:spChg chg="mod">
          <ac:chgData name="Chouhan, Pari (Student)" userId="S::pchouhan@trincoll.edu::ea6a0985-a940-4211-a8b0-036693e93190" providerId="AD" clId="Web-{3D38688B-02F7-32A6-839A-4C19E2CB48F9}" dt="2025-01-16T16:31:28.920" v="0" actId="1076"/>
          <ac:spMkLst>
            <pc:docMk/>
            <pc:sldMk cId="0" sldId="261"/>
            <ac:spMk id="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www.greenpeac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http://www.theguardian.com" TargetMode="External"/><Relationship Id="rId4" Type="http://schemas.openxmlformats.org/officeDocument/2006/relationships/hyperlink" Target="http://www.theverge.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TextBox 2"/>
          <p:cNvSpPr txBox="1"/>
          <p:nvPr/>
        </p:nvSpPr>
        <p:spPr>
          <a:xfrm>
            <a:off x="4692695" y="-1619986"/>
            <a:ext cx="13335628" cy="15002808"/>
          </a:xfrm>
          <a:prstGeom prst="rect">
            <a:avLst/>
          </a:prstGeom>
        </p:spPr>
        <p:txBody>
          <a:bodyPr lIns="0" tIns="0" rIns="0" bIns="0" rtlCol="0" anchor="t">
            <a:spAutoFit/>
          </a:bodyPr>
          <a:lstStyle/>
          <a:p>
            <a:pPr algn="r">
              <a:lnSpc>
                <a:spcPts val="115580"/>
              </a:lnSpc>
            </a:pPr>
            <a:r>
              <a:rPr lang="en-US" sz="105073" b="1">
                <a:solidFill>
                  <a:srgbClr val="D1E2E4"/>
                </a:solidFill>
                <a:latin typeface="Proxima Nova Condensed Bold"/>
                <a:ea typeface="Proxima Nova Condensed Bold"/>
                <a:cs typeface="Proxima Nova Condensed Bold"/>
                <a:sym typeface="Proxima Nova Condensed Bold"/>
              </a:rPr>
              <a:t>AI</a:t>
            </a:r>
          </a:p>
        </p:txBody>
      </p:sp>
      <p:sp>
        <p:nvSpPr>
          <p:cNvPr id="3" name="Freeform 3"/>
          <p:cNvSpPr/>
          <p:nvPr/>
        </p:nvSpPr>
        <p:spPr>
          <a:xfrm>
            <a:off x="-626424" y="1126427"/>
            <a:ext cx="20509132" cy="8278231"/>
          </a:xfrm>
          <a:custGeom>
            <a:avLst/>
            <a:gdLst/>
            <a:ahLst/>
            <a:cxnLst/>
            <a:rect l="l" t="t" r="r" b="b"/>
            <a:pathLst>
              <a:path w="20509132" h="8278231">
                <a:moveTo>
                  <a:pt x="0" y="0"/>
                </a:moveTo>
                <a:lnTo>
                  <a:pt x="20509132" y="0"/>
                </a:lnTo>
                <a:lnTo>
                  <a:pt x="20509132" y="8278232"/>
                </a:lnTo>
                <a:lnTo>
                  <a:pt x="0" y="8278232"/>
                </a:lnTo>
                <a:lnTo>
                  <a:pt x="0" y="0"/>
                </a:lnTo>
                <a:close/>
              </a:path>
            </a:pathLst>
          </a:custGeom>
          <a:blipFill>
            <a:blip r:embed="rId2">
              <a:alphaModFix amt="23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1209675"/>
            <a:ext cx="13915557" cy="4900576"/>
          </a:xfrm>
          <a:prstGeom prst="rect">
            <a:avLst/>
          </a:prstGeom>
        </p:spPr>
        <p:txBody>
          <a:bodyPr lIns="0" tIns="0" rIns="0" bIns="0" rtlCol="0" anchor="t">
            <a:spAutoFit/>
          </a:bodyPr>
          <a:lstStyle/>
          <a:p>
            <a:pPr algn="l">
              <a:lnSpc>
                <a:spcPts val="9561"/>
              </a:lnSpc>
            </a:pPr>
            <a:r>
              <a:rPr lang="en-US" sz="9561" b="1">
                <a:solidFill>
                  <a:srgbClr val="141E20"/>
                </a:solidFill>
                <a:latin typeface="Proxima Nova Bold"/>
                <a:ea typeface="Proxima Nova Bold"/>
                <a:cs typeface="Proxima Nova Bold"/>
                <a:sym typeface="Proxima Nova Bold"/>
              </a:rPr>
              <a:t>Ethical Consequences of Using A.I. Tools – Impacts on Environment and Labor</a:t>
            </a:r>
          </a:p>
        </p:txBody>
      </p:sp>
      <p:sp>
        <p:nvSpPr>
          <p:cNvPr id="5" name="TextBox 5"/>
          <p:cNvSpPr txBox="1"/>
          <p:nvPr/>
        </p:nvSpPr>
        <p:spPr>
          <a:xfrm>
            <a:off x="1028700" y="7339053"/>
            <a:ext cx="13157533" cy="695961"/>
          </a:xfrm>
          <a:prstGeom prst="rect">
            <a:avLst/>
          </a:prstGeom>
        </p:spPr>
        <p:txBody>
          <a:bodyPr lIns="0" tIns="0" rIns="0" bIns="0" rtlCol="0" anchor="t">
            <a:spAutoFit/>
          </a:bodyPr>
          <a:lstStyle/>
          <a:p>
            <a:pPr algn="l">
              <a:lnSpc>
                <a:spcPts val="5739"/>
              </a:lnSpc>
            </a:pPr>
            <a:r>
              <a:rPr lang="en-US" sz="4099" i="1">
                <a:solidFill>
                  <a:srgbClr val="141E20"/>
                </a:solidFill>
                <a:latin typeface="Proxima Nova Italics"/>
                <a:ea typeface="Proxima Nova Italics"/>
                <a:cs typeface="Proxima Nova Italics"/>
                <a:sym typeface="Proxima Nova Italics"/>
              </a:rPr>
              <a:t>Danny Pina, David Stedt, Pari Chouhan</a:t>
            </a:r>
          </a:p>
        </p:txBody>
      </p:sp>
      <p:sp>
        <p:nvSpPr>
          <p:cNvPr id="6" name="Freeform 6"/>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4">
              <a:alphaModFix amt="39000"/>
              <a:extLst>
                <a:ext uri="{96DAC541-7B7A-43D3-8B79-37D633B846F1}">
                  <asvg:svgBlip xmlns:asvg="http://schemas.microsoft.com/office/drawing/2016/SVG/main" r:embed="rId5"/>
                </a:ext>
              </a:extLst>
            </a:blip>
            <a:stretch>
              <a:fillRect r="-86301"/>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6807771" y="2724205"/>
            <a:ext cx="4672457" cy="4357153"/>
          </a:xfrm>
          <a:custGeom>
            <a:avLst/>
            <a:gdLst/>
            <a:ahLst/>
            <a:cxnLst/>
            <a:rect l="l" t="t" r="r" b="b"/>
            <a:pathLst>
              <a:path w="4672457" h="4357153">
                <a:moveTo>
                  <a:pt x="0" y="0"/>
                </a:moveTo>
                <a:lnTo>
                  <a:pt x="4672458" y="0"/>
                </a:lnTo>
                <a:lnTo>
                  <a:pt x="4672458" y="4357153"/>
                </a:lnTo>
                <a:lnTo>
                  <a:pt x="0" y="4357153"/>
                </a:lnTo>
                <a:lnTo>
                  <a:pt x="0" y="0"/>
                </a:lnTo>
                <a:close/>
              </a:path>
            </a:pathLst>
          </a:custGeom>
          <a:blipFill>
            <a:blip r:embed="rId2">
              <a:alphaModFix amt="17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4">
              <a:extLst>
                <a:ext uri="{96DAC541-7B7A-43D3-8B79-37D633B846F1}">
                  <asvg:svgBlip xmlns:asvg="http://schemas.microsoft.com/office/drawing/2016/SVG/main" r:embed="rId5"/>
                </a:ext>
              </a:extLst>
            </a:blip>
            <a:stretch>
              <a:fillRect r="-86301"/>
            </a:stretch>
          </a:blipFill>
        </p:spPr>
        <p:txBody>
          <a:bodyPr/>
          <a:lstStyle/>
          <a:p>
            <a:endParaRPr lang="en-US"/>
          </a:p>
        </p:txBody>
      </p:sp>
      <p:sp>
        <p:nvSpPr>
          <p:cNvPr id="4" name="TextBox 4"/>
          <p:cNvSpPr txBox="1"/>
          <p:nvPr/>
        </p:nvSpPr>
        <p:spPr>
          <a:xfrm>
            <a:off x="1028700" y="3407150"/>
            <a:ext cx="16230600" cy="5080254"/>
          </a:xfrm>
          <a:prstGeom prst="rect">
            <a:avLst/>
          </a:prstGeom>
        </p:spPr>
        <p:txBody>
          <a:bodyPr lIns="0" tIns="0" rIns="0" bIns="0" rtlCol="0" anchor="t">
            <a:spAutoFit/>
          </a:bodyPr>
          <a:lstStyle/>
          <a:p>
            <a:pPr marL="1640841" lvl="2" indent="-546947" algn="l">
              <a:lnSpc>
                <a:spcPts val="8208"/>
              </a:lnSpc>
              <a:buFont typeface="Arial"/>
              <a:buChar char="⚬"/>
            </a:pPr>
            <a:r>
              <a:rPr lang="en-US" sz="3800">
                <a:solidFill>
                  <a:srgbClr val="141E20"/>
                </a:solidFill>
                <a:latin typeface="Proxima Nova"/>
                <a:ea typeface="Proxima Nova"/>
                <a:cs typeface="Proxima Nova"/>
                <a:sym typeface="Proxima Nova"/>
              </a:rPr>
              <a:t>Advocate for Transparency</a:t>
            </a:r>
          </a:p>
          <a:p>
            <a:pPr marL="1640841" lvl="2" indent="-546947" algn="l">
              <a:lnSpc>
                <a:spcPts val="8208"/>
              </a:lnSpc>
              <a:buFont typeface="Arial"/>
              <a:buChar char="⚬"/>
            </a:pPr>
            <a:r>
              <a:rPr lang="en-US" sz="3800">
                <a:solidFill>
                  <a:srgbClr val="141E20"/>
                </a:solidFill>
                <a:latin typeface="Proxima Nova"/>
                <a:ea typeface="Proxima Nova"/>
                <a:cs typeface="Proxima Nova"/>
                <a:sym typeface="Proxima Nova"/>
              </a:rPr>
              <a:t>Promote Water-Conscious AI Practices.</a:t>
            </a:r>
          </a:p>
          <a:p>
            <a:pPr marL="1640841" lvl="2" indent="-546947" algn="l">
              <a:lnSpc>
                <a:spcPts val="8208"/>
              </a:lnSpc>
              <a:buFont typeface="Arial"/>
              <a:buChar char="⚬"/>
            </a:pPr>
            <a:r>
              <a:rPr lang="en-US" sz="3800">
                <a:solidFill>
                  <a:srgbClr val="141E20"/>
                </a:solidFill>
                <a:latin typeface="Proxima Nova"/>
                <a:ea typeface="Proxima Nova"/>
                <a:cs typeface="Proxima Nova"/>
                <a:sym typeface="Proxima Nova"/>
              </a:rPr>
              <a:t>Consider Environmental Costs Upfront.</a:t>
            </a:r>
          </a:p>
          <a:p>
            <a:pPr marL="1640841" lvl="2" indent="-546947" algn="l">
              <a:lnSpc>
                <a:spcPts val="8208"/>
              </a:lnSpc>
              <a:buFont typeface="Arial"/>
              <a:buChar char="⚬"/>
            </a:pPr>
            <a:r>
              <a:rPr lang="en-US" sz="3800">
                <a:solidFill>
                  <a:srgbClr val="141E20"/>
                </a:solidFill>
                <a:latin typeface="Proxima Nova"/>
                <a:ea typeface="Proxima Nova"/>
                <a:cs typeface="Proxima Nova"/>
                <a:sym typeface="Proxima Nova"/>
              </a:rPr>
              <a:t>Engage in Interdisciplinary Dialogue.</a:t>
            </a:r>
          </a:p>
          <a:p>
            <a:pPr algn="l">
              <a:lnSpc>
                <a:spcPts val="8208"/>
              </a:lnSpc>
            </a:pPr>
            <a:endParaRPr lang="en-US" sz="3800">
              <a:solidFill>
                <a:srgbClr val="141E20"/>
              </a:solidFill>
              <a:latin typeface="Proxima Nova"/>
              <a:ea typeface="Proxima Nova"/>
              <a:cs typeface="Proxima Nova"/>
              <a:sym typeface="Proxima Nova"/>
            </a:endParaRPr>
          </a:p>
        </p:txBody>
      </p:sp>
      <p:sp>
        <p:nvSpPr>
          <p:cNvPr id="5" name="TextBox 5"/>
          <p:cNvSpPr txBox="1"/>
          <p:nvPr/>
        </p:nvSpPr>
        <p:spPr>
          <a:xfrm>
            <a:off x="1028700" y="1123370"/>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Taking Action: Reducing AI's Water Footprint</a:t>
            </a:r>
          </a:p>
        </p:txBody>
      </p:sp>
      <p:sp>
        <p:nvSpPr>
          <p:cNvPr id="6" name="TextBox 6"/>
          <p:cNvSpPr txBox="1"/>
          <p:nvPr/>
        </p:nvSpPr>
        <p:spPr>
          <a:xfrm>
            <a:off x="5124549" y="2133020"/>
            <a:ext cx="8038902" cy="591186"/>
          </a:xfrm>
          <a:prstGeom prst="rect">
            <a:avLst/>
          </a:prstGeom>
        </p:spPr>
        <p:txBody>
          <a:bodyPr lIns="0" tIns="0" rIns="0" bIns="0" rtlCol="0" anchor="t">
            <a:spAutoFit/>
          </a:bodyPr>
          <a:lstStyle/>
          <a:p>
            <a:pPr algn="ctr">
              <a:lnSpc>
                <a:spcPts val="4809"/>
              </a:lnSpc>
              <a:spcBef>
                <a:spcPct val="0"/>
              </a:spcBef>
            </a:pPr>
            <a:r>
              <a:rPr lang="en-US" sz="3699" i="1">
                <a:solidFill>
                  <a:srgbClr val="141E20"/>
                </a:solidFill>
                <a:latin typeface="Proxima Nova Italics"/>
                <a:ea typeface="Proxima Nova Italics"/>
                <a:cs typeface="Proxima Nova Italics"/>
                <a:sym typeface="Proxima Nova Italics"/>
              </a:rPr>
              <a:t>What Students and Professors Can 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TextBox 2"/>
          <p:cNvSpPr txBox="1"/>
          <p:nvPr/>
        </p:nvSpPr>
        <p:spPr>
          <a:xfrm>
            <a:off x="2476186" y="-1619986"/>
            <a:ext cx="13335628" cy="15002808"/>
          </a:xfrm>
          <a:prstGeom prst="rect">
            <a:avLst/>
          </a:prstGeom>
        </p:spPr>
        <p:txBody>
          <a:bodyPr lIns="0" tIns="0" rIns="0" bIns="0" rtlCol="0" anchor="t">
            <a:spAutoFit/>
          </a:bodyPr>
          <a:lstStyle/>
          <a:p>
            <a:pPr algn="ctr">
              <a:lnSpc>
                <a:spcPts val="115580"/>
              </a:lnSpc>
            </a:pPr>
            <a:r>
              <a:rPr lang="en-US" sz="105073" b="1">
                <a:solidFill>
                  <a:srgbClr val="DBE7E8">
                    <a:alpha val="62745"/>
                  </a:srgbClr>
                </a:solidFill>
                <a:latin typeface="Proxima Nova Condensed Bold"/>
                <a:ea typeface="Proxima Nova Condensed Bold"/>
                <a:cs typeface="Proxima Nova Condensed Bold"/>
                <a:sym typeface="Proxima Nova Condensed Bold"/>
              </a:rPr>
              <a:t>AI</a:t>
            </a:r>
          </a:p>
        </p:txBody>
      </p:sp>
      <p:sp>
        <p:nvSpPr>
          <p:cNvPr id="3" name="Freeform 3"/>
          <p:cNvSpPr/>
          <p:nvPr/>
        </p:nvSpPr>
        <p:spPr>
          <a:xfrm>
            <a:off x="4879959" y="2057400"/>
            <a:ext cx="8528083" cy="8229600"/>
          </a:xfrm>
          <a:custGeom>
            <a:avLst/>
            <a:gdLst/>
            <a:ahLst/>
            <a:cxnLst/>
            <a:rect l="l" t="t" r="r" b="b"/>
            <a:pathLst>
              <a:path w="8528083" h="8229600">
                <a:moveTo>
                  <a:pt x="0" y="0"/>
                </a:moveTo>
                <a:lnTo>
                  <a:pt x="8528082" y="0"/>
                </a:lnTo>
                <a:lnTo>
                  <a:pt x="8528082" y="8229600"/>
                </a:lnTo>
                <a:lnTo>
                  <a:pt x="0" y="8229600"/>
                </a:lnTo>
                <a:lnTo>
                  <a:pt x="0" y="0"/>
                </a:lnTo>
                <a:close/>
              </a:path>
            </a:pathLst>
          </a:custGeom>
          <a:blipFill>
            <a:blip r:embed="rId2">
              <a:alphaModFix amt="34000"/>
            </a:blip>
            <a:stretch>
              <a:fillRect/>
            </a:stretch>
          </a:blipFill>
        </p:spPr>
        <p:txBody>
          <a:bodyPr/>
          <a:lstStyle/>
          <a:p>
            <a:endParaRPr lang="en-US"/>
          </a:p>
        </p:txBody>
      </p:sp>
      <p:sp>
        <p:nvSpPr>
          <p:cNvPr id="4" name="TextBox 4"/>
          <p:cNvSpPr txBox="1"/>
          <p:nvPr/>
        </p:nvSpPr>
        <p:spPr>
          <a:xfrm>
            <a:off x="2476186" y="4106851"/>
            <a:ext cx="13335628" cy="1873272"/>
          </a:xfrm>
          <a:prstGeom prst="rect">
            <a:avLst/>
          </a:prstGeom>
        </p:spPr>
        <p:txBody>
          <a:bodyPr lIns="0" tIns="0" rIns="0" bIns="0" rtlCol="0" anchor="t">
            <a:spAutoFit/>
          </a:bodyPr>
          <a:lstStyle/>
          <a:p>
            <a:pPr algn="ctr">
              <a:lnSpc>
                <a:spcPts val="15398"/>
              </a:lnSpc>
              <a:spcBef>
                <a:spcPct val="0"/>
              </a:spcBef>
            </a:pPr>
            <a:r>
              <a:rPr lang="en-US" sz="10999" b="1" i="1">
                <a:solidFill>
                  <a:srgbClr val="141E20"/>
                </a:solidFill>
                <a:latin typeface="Proxima Nova Bold Italics"/>
                <a:ea typeface="Proxima Nova Bold Italics"/>
                <a:cs typeface="Proxima Nova Bold Italics"/>
                <a:sym typeface="Proxima Nova Bold Italics"/>
              </a:rPr>
              <a:t>Labor</a:t>
            </a:r>
          </a:p>
        </p:txBody>
      </p:sp>
      <p:sp>
        <p:nvSpPr>
          <p:cNvPr id="5" name="Freeform 5"/>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3">
              <a:alphaModFix amt="65999"/>
              <a:extLst>
                <a:ext uri="{96DAC541-7B7A-43D3-8B79-37D633B846F1}">
                  <asvg:svgBlip xmlns:asvg="http://schemas.microsoft.com/office/drawing/2016/SVG/main" r:embed="rId4"/>
                </a:ext>
              </a:extLst>
            </a:blip>
            <a:stretch>
              <a:fillRect r="-86301"/>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5285502" y="2307884"/>
            <a:ext cx="7170562" cy="6623807"/>
          </a:xfrm>
          <a:custGeom>
            <a:avLst/>
            <a:gdLst/>
            <a:ahLst/>
            <a:cxnLst/>
            <a:rect l="l" t="t" r="r" b="b"/>
            <a:pathLst>
              <a:path w="7170562" h="6623807">
                <a:moveTo>
                  <a:pt x="0" y="0"/>
                </a:moveTo>
                <a:lnTo>
                  <a:pt x="7170562" y="0"/>
                </a:lnTo>
                <a:lnTo>
                  <a:pt x="7170562" y="6623807"/>
                </a:lnTo>
                <a:lnTo>
                  <a:pt x="0" y="6623807"/>
                </a:lnTo>
                <a:lnTo>
                  <a:pt x="0" y="0"/>
                </a:lnTo>
                <a:close/>
              </a:path>
            </a:pathLst>
          </a:custGeom>
          <a:blipFill>
            <a:blip r:embed="rId4">
              <a:alphaModFix amt="1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8700" y="3010890"/>
            <a:ext cx="16230600" cy="5166286"/>
          </a:xfrm>
          <a:prstGeom prst="rect">
            <a:avLst/>
          </a:prstGeom>
        </p:spPr>
        <p:txBody>
          <a:bodyPr lIns="0" tIns="0" rIns="0" bIns="0" rtlCol="0" anchor="t">
            <a:spAutoFit/>
          </a:bodyPr>
          <a:lstStyle/>
          <a:p>
            <a:pPr marL="712468" lvl="1" indent="-356234" algn="l">
              <a:lnSpc>
                <a:spcPts val="5774"/>
              </a:lnSpc>
              <a:buFont typeface="Arial"/>
              <a:buChar char="•"/>
            </a:pPr>
            <a:r>
              <a:rPr lang="en-US" sz="3299" dirty="0">
                <a:solidFill>
                  <a:srgbClr val="141E20"/>
                </a:solidFill>
                <a:latin typeface="Proxima Nova"/>
                <a:ea typeface="Proxima Nova"/>
                <a:cs typeface="Proxima Nova"/>
                <a:sym typeface="Proxima Nova"/>
              </a:rPr>
              <a:t>AI systems are often portrayed as autonomous, but they rely heavily on human labor.</a:t>
            </a:r>
          </a:p>
          <a:p>
            <a:pPr algn="l">
              <a:lnSpc>
                <a:spcPts val="3068"/>
              </a:lnSpc>
            </a:pPr>
            <a:endParaRPr lang="en-US" sz="3299" dirty="0">
              <a:solidFill>
                <a:srgbClr val="141E20"/>
              </a:solidFill>
              <a:latin typeface="Proxima Nova"/>
              <a:ea typeface="Proxima Nova"/>
              <a:cs typeface="Proxima Nova"/>
              <a:sym typeface="Proxima Nova"/>
            </a:endParaRPr>
          </a:p>
          <a:p>
            <a:pPr marL="712468" lvl="1" indent="-356234" algn="l">
              <a:lnSpc>
                <a:spcPts val="5774"/>
              </a:lnSpc>
              <a:buFont typeface="Arial"/>
              <a:buChar char="•"/>
            </a:pPr>
            <a:r>
              <a:rPr lang="en-US" sz="3299" dirty="0">
                <a:solidFill>
                  <a:srgbClr val="141E20"/>
                </a:solidFill>
                <a:latin typeface="Proxima Nova"/>
                <a:ea typeface="Proxima Nova"/>
                <a:cs typeface="Proxima Nova"/>
                <a:sym typeface="Proxima Nova"/>
              </a:rPr>
              <a:t>This labor is often hidden and undervalued, taking many forms:</a:t>
            </a:r>
          </a:p>
          <a:p>
            <a:pPr marL="1424937" lvl="2" indent="-474979" algn="l">
              <a:lnSpc>
                <a:spcPts val="5774"/>
              </a:lnSpc>
              <a:buFont typeface="Arial"/>
              <a:buChar char="⚬"/>
            </a:pPr>
            <a:r>
              <a:rPr lang="en-US" sz="3299" dirty="0">
                <a:solidFill>
                  <a:srgbClr val="141E20"/>
                </a:solidFill>
                <a:latin typeface="Proxima Nova"/>
                <a:ea typeface="Proxima Nova"/>
                <a:cs typeface="Proxima Nova"/>
                <a:sym typeface="Proxima Nova"/>
              </a:rPr>
              <a:t>Data labeling and annotation to train algorithms</a:t>
            </a:r>
          </a:p>
          <a:p>
            <a:pPr marL="1424937" lvl="2" indent="-474979" algn="l">
              <a:lnSpc>
                <a:spcPts val="5774"/>
              </a:lnSpc>
              <a:buFont typeface="Arial"/>
              <a:buChar char="⚬"/>
            </a:pPr>
            <a:r>
              <a:rPr lang="en-US" sz="3299" dirty="0">
                <a:solidFill>
                  <a:srgbClr val="141E20"/>
                </a:solidFill>
                <a:latin typeface="Proxima Nova"/>
                <a:ea typeface="Proxima Nova"/>
                <a:cs typeface="Proxima Nova"/>
                <a:sym typeface="Proxima Nova"/>
              </a:rPr>
              <a:t>Content moderation and clarification when AI encounters errors</a:t>
            </a:r>
          </a:p>
          <a:p>
            <a:pPr marL="1424937" lvl="2" indent="-474979" algn="l">
              <a:lnSpc>
                <a:spcPts val="5774"/>
              </a:lnSpc>
              <a:buFont typeface="Arial"/>
              <a:buChar char="⚬"/>
            </a:pPr>
            <a:r>
              <a:rPr lang="en-US" sz="3299" dirty="0">
                <a:solidFill>
                  <a:srgbClr val="141E20"/>
                </a:solidFill>
                <a:latin typeface="Proxima Nova"/>
                <a:ea typeface="Proxima Nova"/>
                <a:cs typeface="Proxima Nova"/>
                <a:sym typeface="Proxima Nova"/>
              </a:rPr>
              <a:t>Monitoring and quality control of AI outputs</a:t>
            </a:r>
          </a:p>
          <a:p>
            <a:pPr algn="l">
              <a:lnSpc>
                <a:spcPts val="3068"/>
              </a:lnSpc>
            </a:pPr>
            <a:endParaRPr lang="en-US" sz="3299" dirty="0">
              <a:solidFill>
                <a:srgbClr val="141E20"/>
              </a:solidFill>
              <a:latin typeface="Proxima Nova"/>
              <a:ea typeface="Proxima Nova"/>
              <a:cs typeface="Proxima Nova"/>
              <a:sym typeface="Proxima Nova"/>
            </a:endParaRPr>
          </a:p>
          <a:p>
            <a:pPr marL="712468" lvl="1" indent="-356234" algn="l">
              <a:lnSpc>
                <a:spcPts val="5774"/>
              </a:lnSpc>
              <a:buFont typeface="Arial"/>
              <a:buChar char="•"/>
            </a:pPr>
            <a:r>
              <a:rPr lang="en-US" sz="3299" dirty="0">
                <a:solidFill>
                  <a:srgbClr val="141E20"/>
                </a:solidFill>
                <a:latin typeface="Proxima Nova"/>
                <a:ea typeface="Proxima Nova"/>
                <a:cs typeface="Proxima Nova"/>
                <a:sym typeface="Proxima Nova"/>
              </a:rPr>
              <a:t>This work is often outsourced to low-wage countries, leading to exploitation.</a:t>
            </a:r>
          </a:p>
        </p:txBody>
      </p:sp>
      <p:sp>
        <p:nvSpPr>
          <p:cNvPr id="5" name="TextBox 5"/>
          <p:cNvSpPr txBox="1"/>
          <p:nvPr/>
        </p:nvSpPr>
        <p:spPr>
          <a:xfrm>
            <a:off x="1028700" y="1123370"/>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The Hidden Human Cost of AI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6203003" y="3228395"/>
            <a:ext cx="5057455" cy="7586182"/>
          </a:xfrm>
          <a:custGeom>
            <a:avLst/>
            <a:gdLst/>
            <a:ahLst/>
            <a:cxnLst/>
            <a:rect l="l" t="t" r="r" b="b"/>
            <a:pathLst>
              <a:path w="5057455" h="7586182">
                <a:moveTo>
                  <a:pt x="0" y="0"/>
                </a:moveTo>
                <a:lnTo>
                  <a:pt x="5057455" y="0"/>
                </a:lnTo>
                <a:lnTo>
                  <a:pt x="5057455" y="7586181"/>
                </a:lnTo>
                <a:lnTo>
                  <a:pt x="0" y="7586181"/>
                </a:lnTo>
                <a:lnTo>
                  <a:pt x="0" y="0"/>
                </a:lnTo>
                <a:close/>
              </a:path>
            </a:pathLst>
          </a:custGeom>
          <a:blipFill>
            <a:blip r:embed="rId2">
              <a:alphaModFix amt="10999"/>
            </a:blip>
            <a:stretch>
              <a:fillRect/>
            </a:stretch>
          </a:blipFill>
        </p:spPr>
        <p:txBody>
          <a:bodyPr/>
          <a:lstStyle/>
          <a:p>
            <a:endParaRPr lang="en-US"/>
          </a:p>
        </p:txBody>
      </p:sp>
      <p:sp>
        <p:nvSpPr>
          <p:cNvPr id="3" name="TextBox 3"/>
          <p:cNvSpPr txBox="1"/>
          <p:nvPr/>
        </p:nvSpPr>
        <p:spPr>
          <a:xfrm>
            <a:off x="1028700" y="3909754"/>
            <a:ext cx="16230600" cy="3608070"/>
          </a:xfrm>
          <a:prstGeom prst="rect">
            <a:avLst/>
          </a:prstGeom>
        </p:spPr>
        <p:txBody>
          <a:bodyPr lIns="0" tIns="0" rIns="0" bIns="0" rtlCol="0" anchor="t">
            <a:spAutoFit/>
          </a:bodyPr>
          <a:lstStyle/>
          <a:p>
            <a:pPr marL="712470" lvl="1" indent="-356235" algn="l">
              <a:lnSpc>
                <a:spcPts val="5775"/>
              </a:lnSpc>
              <a:buFont typeface="Arial"/>
              <a:buChar char="•"/>
            </a:pPr>
            <a:r>
              <a:rPr lang="en-US" sz="3300" dirty="0">
                <a:solidFill>
                  <a:srgbClr val="141E20"/>
                </a:solidFill>
                <a:latin typeface="Proxima Nova"/>
                <a:ea typeface="Proxima Nova"/>
                <a:cs typeface="Proxima Nova"/>
                <a:sym typeface="Proxima Nova"/>
              </a:rPr>
              <a:t>Economic Injustice</a:t>
            </a:r>
          </a:p>
          <a:p>
            <a:pPr marL="712470" lvl="1" indent="-356235" algn="l">
              <a:lnSpc>
                <a:spcPts val="5775"/>
              </a:lnSpc>
              <a:buFont typeface="Arial"/>
              <a:buChar char="•"/>
            </a:pPr>
            <a:r>
              <a:rPr lang="en-US" sz="3300" dirty="0">
                <a:solidFill>
                  <a:srgbClr val="141E20"/>
                </a:solidFill>
                <a:latin typeface="Proxima Nova"/>
                <a:ea typeface="Proxima Nova"/>
                <a:cs typeface="Proxima Nova"/>
                <a:sym typeface="Proxima Nova"/>
              </a:rPr>
              <a:t>Erosion of Labor Rights</a:t>
            </a:r>
          </a:p>
          <a:p>
            <a:pPr marL="712470" lvl="1" indent="-356235" algn="l">
              <a:lnSpc>
                <a:spcPts val="5775"/>
              </a:lnSpc>
              <a:buFont typeface="Arial"/>
              <a:buChar char="•"/>
            </a:pPr>
            <a:r>
              <a:rPr lang="en-US" sz="3300" dirty="0">
                <a:solidFill>
                  <a:srgbClr val="141E20"/>
                </a:solidFill>
                <a:latin typeface="Proxima Nova"/>
                <a:ea typeface="Proxima Nova"/>
                <a:cs typeface="Proxima Nova"/>
                <a:sym typeface="Proxima Nova"/>
              </a:rPr>
              <a:t>Reinforcement of Global Inequalities</a:t>
            </a:r>
          </a:p>
          <a:p>
            <a:pPr marL="712470" lvl="1" indent="-356235" algn="l">
              <a:lnSpc>
                <a:spcPts val="5775"/>
              </a:lnSpc>
              <a:buFont typeface="Arial"/>
              <a:buChar char="•"/>
            </a:pPr>
            <a:r>
              <a:rPr lang="en-US" sz="3300" dirty="0">
                <a:solidFill>
                  <a:srgbClr val="141E20"/>
                </a:solidFill>
                <a:latin typeface="Proxima Nova"/>
                <a:ea typeface="Proxima Nova"/>
                <a:cs typeface="Proxima Nova"/>
                <a:sym typeface="Proxima Nova"/>
              </a:rPr>
              <a:t>Opacity and Lack of Accountability</a:t>
            </a:r>
          </a:p>
          <a:p>
            <a:pPr marL="712470" lvl="1" indent="-356235" algn="l">
              <a:lnSpc>
                <a:spcPts val="5775"/>
              </a:lnSpc>
              <a:buFont typeface="Arial"/>
              <a:buChar char="•"/>
            </a:pPr>
            <a:r>
              <a:rPr lang="en-US" sz="3300" dirty="0">
                <a:solidFill>
                  <a:srgbClr val="141E20"/>
                </a:solidFill>
                <a:latin typeface="Proxima Nova"/>
                <a:ea typeface="Proxima Nova"/>
                <a:cs typeface="Proxima Nova"/>
                <a:sym typeface="Proxima Nova"/>
              </a:rPr>
              <a:t>Undermining of Human Dignity</a:t>
            </a:r>
          </a:p>
        </p:txBody>
      </p:sp>
      <p:sp>
        <p:nvSpPr>
          <p:cNvPr id="4" name="Freeform 4"/>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3">
              <a:extLst>
                <a:ext uri="{96DAC541-7B7A-43D3-8B79-37D633B846F1}">
                  <asvg:svgBlip xmlns:asvg="http://schemas.microsoft.com/office/drawing/2016/SVG/main" r:embed="rId4"/>
                </a:ext>
              </a:extLst>
            </a:blip>
            <a:stretch>
              <a:fillRect r="-86301"/>
            </a:stretch>
          </a:blipFill>
        </p:spPr>
        <p:txBody>
          <a:bodyPr/>
          <a:lstStyle/>
          <a:p>
            <a:endParaRPr lang="en-US"/>
          </a:p>
        </p:txBody>
      </p:sp>
      <p:sp>
        <p:nvSpPr>
          <p:cNvPr id="5" name="TextBox 5"/>
          <p:cNvSpPr txBox="1"/>
          <p:nvPr/>
        </p:nvSpPr>
        <p:spPr>
          <a:xfrm>
            <a:off x="1028700" y="1123370"/>
            <a:ext cx="16230600" cy="21050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Ethical Implications and Impacts of AI-Driven Labor Exploitation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5182138" y="2055779"/>
            <a:ext cx="7923723" cy="6641521"/>
          </a:xfrm>
          <a:custGeom>
            <a:avLst/>
            <a:gdLst/>
            <a:ahLst/>
            <a:cxnLst/>
            <a:rect l="l" t="t" r="r" b="b"/>
            <a:pathLst>
              <a:path w="7923723" h="6641521">
                <a:moveTo>
                  <a:pt x="0" y="0"/>
                </a:moveTo>
                <a:lnTo>
                  <a:pt x="7923724" y="0"/>
                </a:lnTo>
                <a:lnTo>
                  <a:pt x="7923724" y="6641520"/>
                </a:lnTo>
                <a:lnTo>
                  <a:pt x="0" y="6641520"/>
                </a:lnTo>
                <a:lnTo>
                  <a:pt x="0" y="0"/>
                </a:lnTo>
                <a:close/>
              </a:path>
            </a:pathLst>
          </a:custGeom>
          <a:blipFill>
            <a:blip r:embed="rId4">
              <a:alphaModFix amt="10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706401" y="3317605"/>
            <a:ext cx="11828885" cy="4050030"/>
          </a:xfrm>
          <a:prstGeom prst="rect">
            <a:avLst/>
          </a:prstGeom>
        </p:spPr>
        <p:txBody>
          <a:bodyPr lIns="0" tIns="0" rIns="0" bIns="0" rtlCol="0" anchor="t">
            <a:spAutoFit/>
          </a:bodyPr>
          <a:lstStyle/>
          <a:p>
            <a:pPr marL="712470" lvl="1" indent="-356235" algn="l">
              <a:lnSpc>
                <a:spcPts val="4620"/>
              </a:lnSpc>
              <a:buFont typeface="Arial"/>
              <a:buChar char="•"/>
            </a:pPr>
            <a:r>
              <a:rPr lang="en-US" sz="3300">
                <a:solidFill>
                  <a:srgbClr val="000000"/>
                </a:solidFill>
                <a:latin typeface="Proxima Nova"/>
                <a:ea typeface="Proxima Nova"/>
                <a:cs typeface="Proxima Nova"/>
                <a:sym typeface="Proxima Nova"/>
              </a:rPr>
              <a:t>“Profit Over People”</a:t>
            </a:r>
          </a:p>
          <a:p>
            <a:pPr algn="l">
              <a:lnSpc>
                <a:spcPts val="4620"/>
              </a:lnSpc>
            </a:pPr>
            <a:endParaRPr lang="en-US" sz="3300">
              <a:solidFill>
                <a:srgbClr val="000000"/>
              </a:solidFill>
              <a:latin typeface="Proxima Nova"/>
              <a:ea typeface="Proxima Nova"/>
              <a:cs typeface="Proxima Nova"/>
              <a:sym typeface="Proxima Nova"/>
            </a:endParaRPr>
          </a:p>
          <a:p>
            <a:pPr marL="712470" lvl="1" indent="-356235" algn="l">
              <a:lnSpc>
                <a:spcPts val="4620"/>
              </a:lnSpc>
              <a:buFont typeface="Arial"/>
              <a:buChar char="•"/>
            </a:pPr>
            <a:r>
              <a:rPr lang="en-US" sz="3300">
                <a:solidFill>
                  <a:srgbClr val="000000"/>
                </a:solidFill>
                <a:latin typeface="Proxima Nova"/>
                <a:ea typeface="Proxima Nova"/>
                <a:cs typeface="Proxima Nova"/>
                <a:sym typeface="Proxima Nova"/>
              </a:rPr>
              <a:t>Dehumanization of Work </a:t>
            </a:r>
          </a:p>
          <a:p>
            <a:pPr algn="l">
              <a:lnSpc>
                <a:spcPts val="4620"/>
              </a:lnSpc>
            </a:pPr>
            <a:endParaRPr lang="en-US" sz="3300">
              <a:solidFill>
                <a:srgbClr val="000000"/>
              </a:solidFill>
              <a:latin typeface="Proxima Nova"/>
              <a:ea typeface="Proxima Nova"/>
              <a:cs typeface="Proxima Nova"/>
              <a:sym typeface="Proxima Nova"/>
            </a:endParaRPr>
          </a:p>
          <a:p>
            <a:pPr marL="712470" lvl="1" indent="-356235" algn="l">
              <a:lnSpc>
                <a:spcPts val="4620"/>
              </a:lnSpc>
              <a:buFont typeface="Arial"/>
              <a:buChar char="•"/>
            </a:pPr>
            <a:r>
              <a:rPr lang="en-US" sz="3300">
                <a:solidFill>
                  <a:srgbClr val="000000"/>
                </a:solidFill>
                <a:latin typeface="Proxima Nova"/>
                <a:ea typeface="Proxima Nova"/>
                <a:cs typeface="Proxima Nova"/>
                <a:sym typeface="Proxima Nova"/>
              </a:rPr>
              <a:t>Unchecked Bias and Exploitation</a:t>
            </a:r>
          </a:p>
          <a:p>
            <a:pPr algn="l">
              <a:lnSpc>
                <a:spcPts val="4620"/>
              </a:lnSpc>
            </a:pPr>
            <a:r>
              <a:rPr lang="en-US" sz="3300">
                <a:solidFill>
                  <a:srgbClr val="000000"/>
                </a:solidFill>
                <a:latin typeface="Proxima Nova"/>
                <a:ea typeface="Proxima Nova"/>
                <a:cs typeface="Proxima Nova"/>
                <a:sym typeface="Proxima Nova"/>
              </a:rPr>
              <a:t> </a:t>
            </a:r>
          </a:p>
          <a:p>
            <a:pPr marL="712470" lvl="1" indent="-356235" algn="l">
              <a:lnSpc>
                <a:spcPts val="4620"/>
              </a:lnSpc>
              <a:spcBef>
                <a:spcPct val="0"/>
              </a:spcBef>
              <a:buFont typeface="Arial"/>
              <a:buChar char="•"/>
            </a:pPr>
            <a:r>
              <a:rPr lang="en-US" sz="3300">
                <a:solidFill>
                  <a:srgbClr val="000000"/>
                </a:solidFill>
                <a:latin typeface="Proxima Nova"/>
                <a:ea typeface="Proxima Nova"/>
                <a:cs typeface="Proxima Nova"/>
                <a:sym typeface="Proxima Nova"/>
              </a:rPr>
              <a:t>Psychological Impact on Workers</a:t>
            </a:r>
            <a:r>
              <a:rPr lang="en-US" sz="3300" b="1">
                <a:solidFill>
                  <a:srgbClr val="000000"/>
                </a:solidFill>
                <a:latin typeface="Proxima Nova Bold"/>
                <a:ea typeface="Proxima Nova Bold"/>
                <a:cs typeface="Proxima Nova Bold"/>
                <a:sym typeface="Proxima Nova Bold"/>
              </a:rPr>
              <a:t> </a:t>
            </a:r>
          </a:p>
        </p:txBody>
      </p:sp>
      <p:sp>
        <p:nvSpPr>
          <p:cNvPr id="5" name="TextBox 5"/>
          <p:cNvSpPr txBox="1"/>
          <p:nvPr/>
        </p:nvSpPr>
        <p:spPr>
          <a:xfrm>
            <a:off x="3529353" y="1005974"/>
            <a:ext cx="10182981" cy="1049805"/>
          </a:xfrm>
          <a:prstGeom prst="rect">
            <a:avLst/>
          </a:prstGeom>
        </p:spPr>
        <p:txBody>
          <a:bodyPr lIns="0" tIns="0" rIns="0" bIns="0" rtlCol="0" anchor="t">
            <a:spAutoFit/>
          </a:bodyPr>
          <a:lstStyle/>
          <a:p>
            <a:pPr algn="ctr">
              <a:lnSpc>
                <a:spcPts val="8593"/>
              </a:lnSpc>
              <a:spcBef>
                <a:spcPct val="0"/>
              </a:spcBef>
            </a:pPr>
            <a:r>
              <a:rPr lang="en-US" sz="6138" b="1">
                <a:solidFill>
                  <a:srgbClr val="000000"/>
                </a:solidFill>
                <a:latin typeface="Proxima Nova Bold"/>
                <a:ea typeface="Proxima Nova Bold"/>
                <a:cs typeface="Proxima Nova Bold"/>
                <a:sym typeface="Proxima Nova Bold"/>
              </a:rPr>
              <a:t>Erosion of Worker Autonomy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9114052" y="3217131"/>
            <a:ext cx="8145248" cy="4072624"/>
          </a:xfrm>
          <a:custGeom>
            <a:avLst/>
            <a:gdLst/>
            <a:ahLst/>
            <a:cxnLst/>
            <a:rect l="l" t="t" r="r" b="b"/>
            <a:pathLst>
              <a:path w="8145248" h="4072624">
                <a:moveTo>
                  <a:pt x="0" y="0"/>
                </a:moveTo>
                <a:lnTo>
                  <a:pt x="8145248" y="0"/>
                </a:lnTo>
                <a:lnTo>
                  <a:pt x="8145248" y="4072624"/>
                </a:lnTo>
                <a:lnTo>
                  <a:pt x="0" y="407262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1123370"/>
            <a:ext cx="16230600" cy="1038225"/>
          </a:xfrm>
          <a:prstGeom prst="rect">
            <a:avLst/>
          </a:prstGeom>
        </p:spPr>
        <p:txBody>
          <a:bodyPr lIns="0" tIns="0" rIns="0" bIns="0" rtlCol="0" anchor="t">
            <a:spAutoFit/>
          </a:bodyPr>
          <a:lstStyle/>
          <a:p>
            <a:pPr algn="l">
              <a:lnSpc>
                <a:spcPts val="8400"/>
              </a:lnSpc>
              <a:spcBef>
                <a:spcPct val="0"/>
              </a:spcBef>
            </a:pPr>
            <a:r>
              <a:rPr lang="en-US" sz="6000" b="1">
                <a:solidFill>
                  <a:srgbClr val="141E20"/>
                </a:solidFill>
                <a:latin typeface="Proxima Nova Bold"/>
                <a:ea typeface="Proxima Nova Bold"/>
                <a:cs typeface="Proxima Nova Bold"/>
                <a:sym typeface="Proxima Nova Bold"/>
              </a:rPr>
              <a:t>AI’s Bias &amp; Discrimination</a:t>
            </a:r>
          </a:p>
        </p:txBody>
      </p:sp>
      <p:sp>
        <p:nvSpPr>
          <p:cNvPr id="5" name="TextBox 5"/>
          <p:cNvSpPr txBox="1"/>
          <p:nvPr/>
        </p:nvSpPr>
        <p:spPr>
          <a:xfrm>
            <a:off x="1028700" y="5471160"/>
            <a:ext cx="6536379" cy="3787140"/>
          </a:xfrm>
          <a:prstGeom prst="rect">
            <a:avLst/>
          </a:prstGeom>
        </p:spPr>
        <p:txBody>
          <a:bodyPr lIns="0" tIns="0" rIns="0" bIns="0" rtlCol="0" anchor="t">
            <a:spAutoFit/>
          </a:bodyPr>
          <a:lstStyle/>
          <a:p>
            <a:pPr algn="l">
              <a:lnSpc>
                <a:spcPts val="4290"/>
              </a:lnSpc>
              <a:spcBef>
                <a:spcPct val="0"/>
              </a:spcBef>
            </a:pPr>
            <a:r>
              <a:rPr lang="en-US" sz="3300">
                <a:solidFill>
                  <a:srgbClr val="141E20"/>
                </a:solidFill>
                <a:latin typeface="Proxima Nova"/>
                <a:ea typeface="Proxima Nova"/>
                <a:cs typeface="Proxima Nova"/>
                <a:sym typeface="Proxima Nova"/>
              </a:rPr>
              <a:t>“The language reified by GenAI is the language of White Mainstream English. The training sets used to develop GenAI platforms primarily consist of internetbased language developed by mostly younger and mostly white writers” (Sweetland). </a:t>
            </a:r>
          </a:p>
        </p:txBody>
      </p:sp>
      <p:sp>
        <p:nvSpPr>
          <p:cNvPr id="6" name="TextBox 6"/>
          <p:cNvSpPr txBox="1"/>
          <p:nvPr/>
        </p:nvSpPr>
        <p:spPr>
          <a:xfrm>
            <a:off x="1028700" y="3088627"/>
            <a:ext cx="5912359" cy="2158365"/>
          </a:xfrm>
          <a:prstGeom prst="rect">
            <a:avLst/>
          </a:prstGeom>
        </p:spPr>
        <p:txBody>
          <a:bodyPr lIns="0" tIns="0" rIns="0" bIns="0" rtlCol="0" anchor="t">
            <a:spAutoFit/>
          </a:bodyPr>
          <a:lstStyle/>
          <a:p>
            <a:pPr marL="712470" lvl="1" indent="-356235" algn="l">
              <a:lnSpc>
                <a:spcPts val="4290"/>
              </a:lnSpc>
              <a:buFont typeface="Arial"/>
              <a:buChar char="•"/>
            </a:pPr>
            <a:r>
              <a:rPr lang="en-US" sz="3300">
                <a:solidFill>
                  <a:srgbClr val="141E20"/>
                </a:solidFill>
                <a:latin typeface="Proxima Nova"/>
                <a:ea typeface="Proxima Nova"/>
                <a:cs typeface="Proxima Nova"/>
                <a:sym typeface="Proxima Nova"/>
              </a:rPr>
              <a:t>White Mainstream English</a:t>
            </a:r>
          </a:p>
          <a:p>
            <a:pPr marL="712470" lvl="1" indent="-356235" algn="l">
              <a:lnSpc>
                <a:spcPts val="4290"/>
              </a:lnSpc>
              <a:buFont typeface="Arial"/>
              <a:buChar char="•"/>
            </a:pPr>
            <a:r>
              <a:rPr lang="en-US" sz="3300">
                <a:solidFill>
                  <a:srgbClr val="141E20"/>
                </a:solidFill>
                <a:latin typeface="Proxima Nova"/>
                <a:ea typeface="Proxima Nova"/>
                <a:cs typeface="Proxima Nova"/>
                <a:sym typeface="Proxima Nova"/>
              </a:rPr>
              <a:t>Erasure of diverse perspectives</a:t>
            </a:r>
          </a:p>
          <a:p>
            <a:pPr marL="712470" lvl="1" indent="-356235" algn="l">
              <a:lnSpc>
                <a:spcPts val="4290"/>
              </a:lnSpc>
              <a:buFont typeface="Arial"/>
              <a:buChar char="•"/>
            </a:pPr>
            <a:r>
              <a:rPr lang="en-US" sz="3300">
                <a:solidFill>
                  <a:srgbClr val="141E20"/>
                </a:solidFill>
                <a:latin typeface="Proxima Nova"/>
                <a:ea typeface="Proxima Nova"/>
                <a:cs typeface="Proxima Nova"/>
                <a:sym typeface="Proxima Nova"/>
              </a:rPr>
              <a:t>Reinforcing stereotypes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12590626" y="1028700"/>
            <a:ext cx="4668674" cy="3110504"/>
          </a:xfrm>
          <a:custGeom>
            <a:avLst/>
            <a:gdLst/>
            <a:ahLst/>
            <a:cxnLst/>
            <a:rect l="l" t="t" r="r" b="b"/>
            <a:pathLst>
              <a:path w="4668674" h="3110504">
                <a:moveTo>
                  <a:pt x="0" y="0"/>
                </a:moveTo>
                <a:lnTo>
                  <a:pt x="4668674" y="0"/>
                </a:lnTo>
                <a:lnTo>
                  <a:pt x="4668674" y="3110504"/>
                </a:lnTo>
                <a:lnTo>
                  <a:pt x="0" y="3110504"/>
                </a:lnTo>
                <a:lnTo>
                  <a:pt x="0" y="0"/>
                </a:lnTo>
                <a:close/>
              </a:path>
            </a:pathLst>
          </a:custGeom>
          <a:blipFill>
            <a:blip r:embed="rId4"/>
            <a:stretch>
              <a:fillRect/>
            </a:stretch>
          </a:blipFill>
        </p:spPr>
        <p:txBody>
          <a:bodyPr/>
          <a:lstStyle/>
          <a:p>
            <a:endParaRPr lang="en-US"/>
          </a:p>
        </p:txBody>
      </p:sp>
      <p:sp>
        <p:nvSpPr>
          <p:cNvPr id="4" name="Freeform 4"/>
          <p:cNvSpPr/>
          <p:nvPr/>
        </p:nvSpPr>
        <p:spPr>
          <a:xfrm>
            <a:off x="1028700" y="6406666"/>
            <a:ext cx="5080863" cy="2851634"/>
          </a:xfrm>
          <a:custGeom>
            <a:avLst/>
            <a:gdLst/>
            <a:ahLst/>
            <a:cxnLst/>
            <a:rect l="l" t="t" r="r" b="b"/>
            <a:pathLst>
              <a:path w="5080863" h="2851634">
                <a:moveTo>
                  <a:pt x="0" y="0"/>
                </a:moveTo>
                <a:lnTo>
                  <a:pt x="5080863" y="0"/>
                </a:lnTo>
                <a:lnTo>
                  <a:pt x="5080863" y="2851634"/>
                </a:lnTo>
                <a:lnTo>
                  <a:pt x="0" y="285163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1123370"/>
            <a:ext cx="8740067" cy="1038225"/>
          </a:xfrm>
          <a:prstGeom prst="rect">
            <a:avLst/>
          </a:prstGeom>
        </p:spPr>
        <p:txBody>
          <a:bodyPr lIns="0" tIns="0" rIns="0" bIns="0" rtlCol="0" anchor="t">
            <a:spAutoFit/>
          </a:bodyPr>
          <a:lstStyle/>
          <a:p>
            <a:pPr algn="l">
              <a:lnSpc>
                <a:spcPts val="8400"/>
              </a:lnSpc>
              <a:spcBef>
                <a:spcPct val="0"/>
              </a:spcBef>
            </a:pPr>
            <a:r>
              <a:rPr lang="en-US" sz="6000" b="1">
                <a:solidFill>
                  <a:srgbClr val="141E20"/>
                </a:solidFill>
                <a:latin typeface="Proxima Nova Bold"/>
                <a:ea typeface="Proxima Nova Bold"/>
                <a:cs typeface="Proxima Nova Bold"/>
                <a:sym typeface="Proxima Nova Bold"/>
              </a:rPr>
              <a:t>What You Should Do!</a:t>
            </a:r>
          </a:p>
        </p:txBody>
      </p:sp>
      <p:sp>
        <p:nvSpPr>
          <p:cNvPr id="6" name="TextBox 6"/>
          <p:cNvSpPr txBox="1"/>
          <p:nvPr/>
        </p:nvSpPr>
        <p:spPr>
          <a:xfrm>
            <a:off x="1799138" y="4189307"/>
            <a:ext cx="14689725" cy="2701290"/>
          </a:xfrm>
          <a:prstGeom prst="rect">
            <a:avLst/>
          </a:prstGeom>
        </p:spPr>
        <p:txBody>
          <a:bodyPr lIns="0" tIns="0" rIns="0" bIns="0" rtlCol="0" anchor="t">
            <a:spAutoFit/>
          </a:bodyPr>
          <a:lstStyle/>
          <a:p>
            <a:pPr algn="ctr">
              <a:lnSpc>
                <a:spcPts val="4290"/>
              </a:lnSpc>
            </a:pPr>
            <a:r>
              <a:rPr lang="en-US" sz="3300">
                <a:solidFill>
                  <a:srgbClr val="141E20"/>
                </a:solidFill>
                <a:latin typeface="Proxima Nova"/>
                <a:ea typeface="Proxima Nova"/>
                <a:cs typeface="Proxima Nova"/>
                <a:sym typeface="Proxima Nova"/>
              </a:rPr>
              <a:t>Minimize Unnecessary Usage</a:t>
            </a:r>
          </a:p>
          <a:p>
            <a:pPr algn="ctr">
              <a:lnSpc>
                <a:spcPts val="4290"/>
              </a:lnSpc>
            </a:pPr>
            <a:r>
              <a:rPr lang="en-US" sz="3300">
                <a:solidFill>
                  <a:srgbClr val="141E20"/>
                </a:solidFill>
                <a:latin typeface="Proxima Nova"/>
                <a:ea typeface="Proxima Nova"/>
                <a:cs typeface="Proxima Nova"/>
                <a:sym typeface="Proxima Nova"/>
              </a:rPr>
              <a:t>Leverage Greener AI Platforms</a:t>
            </a:r>
          </a:p>
          <a:p>
            <a:pPr algn="ctr">
              <a:lnSpc>
                <a:spcPts val="4290"/>
              </a:lnSpc>
            </a:pPr>
            <a:r>
              <a:rPr lang="en-US" sz="3300">
                <a:solidFill>
                  <a:srgbClr val="141E20"/>
                </a:solidFill>
                <a:latin typeface="Proxima Nova"/>
                <a:ea typeface="Proxima Nova"/>
                <a:cs typeface="Proxima Nova"/>
                <a:sym typeface="Proxima Nova"/>
              </a:rPr>
              <a:t>Advocate for Policy Changes</a:t>
            </a:r>
          </a:p>
          <a:p>
            <a:pPr algn="ctr">
              <a:lnSpc>
                <a:spcPts val="4290"/>
              </a:lnSpc>
            </a:pPr>
            <a:r>
              <a:rPr lang="en-US" sz="3300">
                <a:solidFill>
                  <a:srgbClr val="141E20"/>
                </a:solidFill>
                <a:latin typeface="Proxima Nova"/>
                <a:ea typeface="Proxima Nova"/>
                <a:cs typeface="Proxima Nova"/>
                <a:sym typeface="Proxima Nova"/>
              </a:rPr>
              <a:t>Integrate Environmental AI Literacy into Curriculum</a:t>
            </a:r>
          </a:p>
          <a:p>
            <a:pPr algn="ctr">
              <a:lnSpc>
                <a:spcPts val="4290"/>
              </a:lnSpc>
              <a:spcBef>
                <a:spcPct val="0"/>
              </a:spcBef>
            </a:pPr>
            <a:endParaRPr lang="en-US" sz="3300">
              <a:solidFill>
                <a:srgbClr val="141E20"/>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30324FE-EE11-E3FB-A826-4FBC4F185DAC}"/>
              </a:ext>
            </a:extLst>
          </p:cNvPr>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2" name="TextBox 2"/>
          <p:cNvSpPr txBox="1"/>
          <p:nvPr/>
        </p:nvSpPr>
        <p:spPr>
          <a:xfrm>
            <a:off x="5931235" y="683579"/>
            <a:ext cx="6425530" cy="1002710"/>
          </a:xfrm>
          <a:prstGeom prst="rect">
            <a:avLst/>
          </a:prstGeom>
        </p:spPr>
        <p:txBody>
          <a:bodyPr wrap="square" lIns="0" tIns="0" rIns="0" bIns="0" rtlCol="0" anchor="t">
            <a:spAutoFit/>
          </a:bodyPr>
          <a:lstStyle/>
          <a:p>
            <a:pPr algn="ctr">
              <a:lnSpc>
                <a:spcPts val="8593"/>
              </a:lnSpc>
              <a:spcBef>
                <a:spcPct val="0"/>
              </a:spcBef>
            </a:pPr>
            <a:r>
              <a:rPr lang="en-US" sz="6138" b="1" dirty="0">
                <a:solidFill>
                  <a:srgbClr val="000000"/>
                </a:solidFill>
                <a:latin typeface="Proxima Nova Bold"/>
                <a:ea typeface="Proxima Nova Bold"/>
                <a:cs typeface="Proxima Nova Bold"/>
                <a:sym typeface="Proxima Nova Bold"/>
              </a:rPr>
              <a:t>Works Cited</a:t>
            </a:r>
          </a:p>
        </p:txBody>
      </p:sp>
      <p:sp>
        <p:nvSpPr>
          <p:cNvPr id="4" name="TextBox 4"/>
          <p:cNvSpPr txBox="1"/>
          <p:nvPr/>
        </p:nvSpPr>
        <p:spPr>
          <a:xfrm>
            <a:off x="1028700" y="2108972"/>
            <a:ext cx="16230600" cy="6823974"/>
          </a:xfrm>
          <a:prstGeom prst="rect">
            <a:avLst/>
          </a:prstGeom>
        </p:spPr>
        <p:txBody>
          <a:bodyPr lIns="0" tIns="0" rIns="0" bIns="0" rtlCol="0" anchor="t">
            <a:spAutoFit/>
          </a:bodyPr>
          <a:lstStyle/>
          <a:p>
            <a:pPr algn="l">
              <a:lnSpc>
                <a:spcPts val="2565"/>
              </a:lnSpc>
              <a:spcBef>
                <a:spcPct val="0"/>
              </a:spcBef>
            </a:pPr>
            <a:r>
              <a:rPr lang="en-US" sz="1832">
                <a:solidFill>
                  <a:srgbClr val="000000"/>
                </a:solidFill>
                <a:latin typeface="Proxima Nova"/>
                <a:ea typeface="Proxima Nova"/>
                <a:cs typeface="Proxima Nova"/>
                <a:sym typeface="Proxima Nova"/>
              </a:rPr>
              <a:t>Bender, Emily M., et al. “On the Dangers of Stochastic Parrots.” Proceedings of the 2021 ACM Conference on Fairness, Accountability, and Transparency, Mar. 2021, pp. 610–623, https://doi.org/10.1145/3442188.3445922.</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“Linguistic Justice and GenAI: U-M LSA Sweetland Center for Writing.” LSA, lsa.umich.edu/sweetland/instructors/guides-to-teaching-writing/linguistic-justice-genai.html. Accessed 15 Jan. 2025.</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Evanick, Joseph, Ed.D. “Integrating AI in Curriculum Design: A Comprehensive Guide for Educators.” eLearning Industry, 28 June 2024, elearningindustry.com/integrating-ai-in-curriculum-design-a-comprehensive-guide-for-educators.</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Ibbotson, Kate. “Easy Ways to Reduce Consumption - A Tidy Mind.” Professional Decluttering and Organising Service, 18 Oct. 2024, www.atidymind.co.uk/easy-ways-to-simplify-your-life-and-reduce-consumption/.</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Malhotra, Sahil. “Understanding and Addressing Bias in Artificial Intelligence.” LinkedIn, 16 Sept. 2023, www.linkedin.com/pulse/understanding-addressing-bias-artificial-intelligence-sahil-malhotra/.</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Qureshi, Annie. “What Is Your Carbon Footprint and How Can You Reduce It?” Blue and Green Tomorrow, 4 Aug. 2022, blueandgreentomorrow.com/environment/what-is-carbon-footprint-and-how-can-you-reduce-it/.</a:t>
            </a:r>
          </a:p>
          <a:p>
            <a:pPr algn="l">
              <a:lnSpc>
                <a:spcPts val="2565"/>
              </a:lnSpc>
              <a:spcBef>
                <a:spcPct val="0"/>
              </a:spcBef>
            </a:pPr>
            <a:endParaRPr lang="en-US" sz="1832">
              <a:solidFill>
                <a:srgbClr val="000000"/>
              </a:solidFill>
              <a:latin typeface="Proxima Nova"/>
              <a:ea typeface="Proxima Nova"/>
              <a:cs typeface="Proxima Nova"/>
              <a:sym typeface="Proxima Nova"/>
            </a:endParaRPr>
          </a:p>
          <a:p>
            <a:pPr algn="l">
              <a:lnSpc>
                <a:spcPts val="2565"/>
              </a:lnSpc>
              <a:spcBef>
                <a:spcPct val="0"/>
              </a:spcBef>
            </a:pPr>
            <a:r>
              <a:rPr lang="en-US" sz="1832">
                <a:solidFill>
                  <a:srgbClr val="000000"/>
                </a:solidFill>
                <a:latin typeface="Proxima Nova"/>
                <a:ea typeface="Proxima Nova"/>
                <a:cs typeface="Proxima Nova"/>
                <a:sym typeface="Proxima Nova"/>
              </a:rPr>
              <a:t>Rasay, Stefen Joshua, and Taimoor Tariq. “AI’s Large Carbon Footprint Poses Risks for Big Tech.” S&amp;P Global Homepage, 17 Oct. 2019, www.spglobal.com/marketintelligence/en/news-insights/latest-news-headlines/ai-s-large-carbon-footprint-poses-risks-for-big-tech-54710079</a:t>
            </a:r>
          </a:p>
          <a:p>
            <a:pPr algn="l">
              <a:lnSpc>
                <a:spcPts val="2565"/>
              </a:lnSpc>
              <a:spcBef>
                <a:spcPct val="0"/>
              </a:spcBef>
            </a:pPr>
            <a:endParaRPr lang="en-US" sz="1832">
              <a:solidFill>
                <a:srgbClr val="00000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62DE5A2-4395-3703-65EF-A182D9541C9D}"/>
              </a:ext>
            </a:extLst>
          </p:cNvPr>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4" name="TextBox 4"/>
          <p:cNvSpPr txBox="1"/>
          <p:nvPr/>
        </p:nvSpPr>
        <p:spPr>
          <a:xfrm>
            <a:off x="1028700" y="2108972"/>
            <a:ext cx="16230600" cy="6637523"/>
          </a:xfrm>
          <a:prstGeom prst="rect">
            <a:avLst/>
          </a:prstGeom>
        </p:spPr>
        <p:txBody>
          <a:bodyPr lIns="0" tIns="0" rIns="0" bIns="0" rtlCol="0" anchor="t">
            <a:spAutoFit/>
          </a:bodyPr>
          <a:lstStyle/>
          <a:p>
            <a:pPr algn="l">
              <a:lnSpc>
                <a:spcPts val="2565"/>
              </a:lnSpc>
            </a:pPr>
            <a:r>
              <a:rPr lang="en-US" sz="1832" dirty="0" err="1">
                <a:solidFill>
                  <a:srgbClr val="000000"/>
                </a:solidFill>
                <a:latin typeface="Proxima Nova"/>
                <a:ea typeface="Proxima Nova"/>
                <a:cs typeface="Proxima Nova"/>
                <a:sym typeface="Proxima Nova"/>
              </a:rPr>
              <a:t>Dzieza</a:t>
            </a:r>
            <a:r>
              <a:rPr lang="en-US" sz="1832" dirty="0">
                <a:solidFill>
                  <a:srgbClr val="000000"/>
                </a:solidFill>
                <a:latin typeface="Proxima Nova"/>
                <a:ea typeface="Proxima Nova"/>
                <a:cs typeface="Proxima Nova"/>
                <a:sym typeface="Proxima Nova"/>
              </a:rPr>
              <a:t>, Josh. “Inside the AI Factory.” Intelligencer, Intelligencer, 20 June 2023, nymag.com/intelligencer/article/ai-artificial-intelligence-humans-technology-business-factory.html.</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Hao, Karen. “Microsoft’s Hypocrisy on Ai.” The Atlantic, Atlantic Media Company, 13 Sept. 2024, www.theatlantic.com/technology/archive/2024/09/microsoft-ai-oil-contracts/679804/.</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Lina. “Lina Khan: We Must Regulate A.I. Here’s How.” The New York Times, The New York Times, 3 May 2023, www.nytimes.com/2023/05/03/opinion/ai-lina-khan-ftc-technology.html.</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Weinberg, Lindsay. “Ai Is Consolidating Corporate Power in Higher Ed (Opinion).” Inside Higher Ed | Higher Education News, Events and Jobs, 6 Nov. 2024, www.insidehighered.com/opinion/views/2024/11/06/ai-consolidating-corporate-power-higher-ed-opinion.</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Rosenthal, Elisabeth. “We’re Creating an AI Energy Crisis That’s Accelerating Climate Change, Not Mitigating It.” The New York Times, 2023.</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Metz, Cade. “While AI Optimization Reduces Costs, Energy Use Remains a Challenge.” MIT Technology Review, 2023.</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r>
              <a:rPr lang="en-US" sz="1832" dirty="0">
                <a:solidFill>
                  <a:srgbClr val="000000"/>
                </a:solidFill>
                <a:latin typeface="Proxima Nova"/>
                <a:ea typeface="Proxima Nova"/>
                <a:cs typeface="Proxima Nova"/>
                <a:sym typeface="Proxima Nova"/>
              </a:rPr>
              <a:t>“If We Continue Relying on Fossil Fuels to Power AI, We’re Trading Technological Innovation for the Health of Our Planet.” Greenpeace, 2023, </a:t>
            </a:r>
            <a:r>
              <a:rPr lang="en-US" sz="1832" u="sng" dirty="0">
                <a:solidFill>
                  <a:srgbClr val="000000"/>
                </a:solidFill>
                <a:latin typeface="Proxima Nova"/>
                <a:ea typeface="Proxima Nova"/>
                <a:cs typeface="Proxima Nova"/>
                <a:sym typeface="Proxima Nova"/>
                <a:hlinkClick r:id="rId4" tooltip="http://www.greenpeace.org"/>
              </a:rPr>
              <a:t>www.greenpeace.org</a:t>
            </a:r>
            <a:r>
              <a:rPr lang="en-US" sz="1832" dirty="0">
                <a:solidFill>
                  <a:srgbClr val="000000"/>
                </a:solidFill>
                <a:latin typeface="Proxima Nova"/>
                <a:ea typeface="Proxima Nova"/>
                <a:cs typeface="Proxima Nova"/>
                <a:sym typeface="Proxima Nova"/>
              </a:rPr>
              <a:t>.</a:t>
            </a:r>
          </a:p>
          <a:p>
            <a:pPr algn="l">
              <a:lnSpc>
                <a:spcPts val="2565"/>
              </a:lnSpc>
              <a:spcBef>
                <a:spcPct val="0"/>
              </a:spcBef>
            </a:pPr>
            <a:endParaRPr lang="en-US" sz="1832" dirty="0">
              <a:solidFill>
                <a:srgbClr val="000000"/>
              </a:solidFill>
              <a:latin typeface="Proxima Nova"/>
              <a:ea typeface="Proxima Nova"/>
              <a:cs typeface="Proxima Nova"/>
              <a:sym typeface="Proxima Nova"/>
            </a:endParaRPr>
          </a:p>
          <a:p>
            <a:pPr algn="l">
              <a:lnSpc>
                <a:spcPts val="2565"/>
              </a:lnSpc>
              <a:spcBef>
                <a:spcPct val="0"/>
              </a:spcBef>
            </a:pPr>
            <a:endParaRPr lang="en-US" sz="1832" dirty="0">
              <a:solidFill>
                <a:srgbClr val="000000"/>
              </a:solidFill>
              <a:latin typeface="Proxima Nova"/>
              <a:ea typeface="Proxima Nova"/>
              <a:cs typeface="Proxima Nova"/>
              <a:sym typeface="Proxima Nova"/>
            </a:endParaRPr>
          </a:p>
        </p:txBody>
      </p:sp>
      <p:sp>
        <p:nvSpPr>
          <p:cNvPr id="6" name="TextBox 2">
            <a:extLst>
              <a:ext uri="{FF2B5EF4-FFF2-40B4-BE49-F238E27FC236}">
                <a16:creationId xmlns:a16="http://schemas.microsoft.com/office/drawing/2014/main" id="{FB77B22A-6E1A-4619-9F37-274B7AEC85CB}"/>
              </a:ext>
            </a:extLst>
          </p:cNvPr>
          <p:cNvSpPr txBox="1"/>
          <p:nvPr/>
        </p:nvSpPr>
        <p:spPr>
          <a:xfrm>
            <a:off x="5931235" y="683579"/>
            <a:ext cx="6425530" cy="1002710"/>
          </a:xfrm>
          <a:prstGeom prst="rect">
            <a:avLst/>
          </a:prstGeom>
        </p:spPr>
        <p:txBody>
          <a:bodyPr wrap="square" lIns="0" tIns="0" rIns="0" bIns="0" rtlCol="0" anchor="t">
            <a:spAutoFit/>
          </a:bodyPr>
          <a:lstStyle/>
          <a:p>
            <a:pPr algn="ctr">
              <a:lnSpc>
                <a:spcPts val="8593"/>
              </a:lnSpc>
              <a:spcBef>
                <a:spcPct val="0"/>
              </a:spcBef>
            </a:pPr>
            <a:r>
              <a:rPr lang="en-US" sz="6138" b="1" dirty="0">
                <a:solidFill>
                  <a:srgbClr val="000000"/>
                </a:solidFill>
                <a:latin typeface="Proxima Nova Bold"/>
                <a:ea typeface="Proxima Nova Bold"/>
                <a:cs typeface="Proxima Nova Bold"/>
                <a:sym typeface="Proxima Nova Bold"/>
              </a:rPr>
              <a:t>Works Cited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92742F4D-163D-91FF-7DFD-E80C4EF49F34}"/>
              </a:ext>
            </a:extLst>
          </p:cNvPr>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4" name="TextBox 4"/>
          <p:cNvSpPr txBox="1"/>
          <p:nvPr/>
        </p:nvSpPr>
        <p:spPr>
          <a:xfrm>
            <a:off x="1028700" y="2016874"/>
            <a:ext cx="16230600" cy="3230118"/>
          </a:xfrm>
          <a:prstGeom prst="rect">
            <a:avLst/>
          </a:prstGeom>
        </p:spPr>
        <p:txBody>
          <a:bodyPr lIns="0" tIns="0" rIns="0" bIns="0" rtlCol="0" anchor="t">
            <a:spAutoFit/>
          </a:bodyPr>
          <a:lstStyle/>
          <a:p>
            <a:pPr algn="l">
              <a:lnSpc>
                <a:spcPts val="2561"/>
              </a:lnSpc>
            </a:pPr>
            <a:r>
              <a:rPr lang="en-US" sz="1829">
                <a:solidFill>
                  <a:srgbClr val="000000"/>
                </a:solidFill>
                <a:latin typeface="Proxima Nova"/>
                <a:ea typeface="Proxima Nova"/>
                <a:cs typeface="Proxima Nova"/>
                <a:sym typeface="Proxima Nova"/>
              </a:rPr>
              <a:t>Bensinger, Greg. “Amazon’s AI Penalizes Workers for Taking Bathroom Breaks.” The Verge, 2022, </a:t>
            </a:r>
            <a:r>
              <a:rPr lang="en-US" sz="1829" u="sng">
                <a:solidFill>
                  <a:srgbClr val="000000"/>
                </a:solidFill>
                <a:latin typeface="Proxima Nova"/>
                <a:ea typeface="Proxima Nova"/>
                <a:cs typeface="Proxima Nova"/>
                <a:sym typeface="Proxima Nova"/>
                <a:hlinkClick r:id="rId4" tooltip="http://www.theverge.com"/>
              </a:rPr>
              <a:t>www.theverge.com</a:t>
            </a:r>
            <a:r>
              <a:rPr lang="en-US" sz="1829">
                <a:solidFill>
                  <a:srgbClr val="000000"/>
                </a:solidFill>
                <a:latin typeface="Proxima Nova"/>
                <a:ea typeface="Proxima Nova"/>
                <a:cs typeface="Proxima Nova"/>
                <a:sym typeface="Proxima Nova"/>
              </a:rPr>
              <a:t>.</a:t>
            </a:r>
          </a:p>
          <a:p>
            <a:pPr algn="l">
              <a:lnSpc>
                <a:spcPts val="2561"/>
              </a:lnSpc>
            </a:pPr>
            <a:endParaRPr lang="en-US" sz="1829">
              <a:solidFill>
                <a:srgbClr val="000000"/>
              </a:solidFill>
              <a:latin typeface="Proxima Nova"/>
              <a:ea typeface="Proxima Nova"/>
              <a:cs typeface="Proxima Nova"/>
              <a:sym typeface="Proxima Nova"/>
            </a:endParaRPr>
          </a:p>
          <a:p>
            <a:pPr algn="l">
              <a:lnSpc>
                <a:spcPts val="2561"/>
              </a:lnSpc>
              <a:spcBef>
                <a:spcPct val="0"/>
              </a:spcBef>
            </a:pPr>
            <a:r>
              <a:rPr lang="en-US" sz="1829">
                <a:solidFill>
                  <a:srgbClr val="000000"/>
                </a:solidFill>
                <a:latin typeface="Proxima Nova"/>
                <a:ea typeface="Proxima Nova"/>
                <a:cs typeface="Proxima Nova"/>
                <a:sym typeface="Proxima Nova"/>
              </a:rPr>
              <a:t>Smith, John. “When a Machine Makes Decisions about Your Job, Who Can You Turn to for Support?” Harvard Business Review, 2022.</a:t>
            </a:r>
          </a:p>
          <a:p>
            <a:pPr algn="l">
              <a:lnSpc>
                <a:spcPts val="2561"/>
              </a:lnSpc>
              <a:spcBef>
                <a:spcPct val="0"/>
              </a:spcBef>
            </a:pPr>
            <a:endParaRPr lang="en-US" sz="1829">
              <a:solidFill>
                <a:srgbClr val="000000"/>
              </a:solidFill>
              <a:latin typeface="Proxima Nova"/>
              <a:ea typeface="Proxima Nova"/>
              <a:cs typeface="Proxima Nova"/>
              <a:sym typeface="Proxima Nova"/>
            </a:endParaRPr>
          </a:p>
          <a:p>
            <a:pPr algn="l">
              <a:lnSpc>
                <a:spcPts val="2561"/>
              </a:lnSpc>
              <a:spcBef>
                <a:spcPct val="0"/>
              </a:spcBef>
            </a:pPr>
            <a:r>
              <a:rPr lang="en-US" sz="1829">
                <a:solidFill>
                  <a:srgbClr val="000000"/>
                </a:solidFill>
                <a:latin typeface="Proxima Nova"/>
                <a:ea typeface="Proxima Nova"/>
                <a:cs typeface="Proxima Nova"/>
                <a:sym typeface="Proxima Nova"/>
              </a:rPr>
              <a:t>Sample, Ian. “AI Inherits Society’s Flaws, but It’s the Workers Who Bear the Consequences.” The Guardian, 2022, </a:t>
            </a:r>
            <a:r>
              <a:rPr lang="en-US" sz="1829" u="sng">
                <a:solidFill>
                  <a:srgbClr val="000000"/>
                </a:solidFill>
                <a:latin typeface="Proxima Nova"/>
                <a:ea typeface="Proxima Nova"/>
                <a:cs typeface="Proxima Nova"/>
                <a:sym typeface="Proxima Nova"/>
                <a:hlinkClick r:id="rId5" tooltip="http://www.theguardian.com"/>
              </a:rPr>
              <a:t>www.theguardian.com</a:t>
            </a:r>
            <a:r>
              <a:rPr lang="en-US" sz="1829">
                <a:solidFill>
                  <a:srgbClr val="000000"/>
                </a:solidFill>
                <a:latin typeface="Proxima Nova"/>
                <a:ea typeface="Proxima Nova"/>
                <a:cs typeface="Proxima Nova"/>
                <a:sym typeface="Proxima Nova"/>
              </a:rPr>
              <a:t>.</a:t>
            </a:r>
          </a:p>
          <a:p>
            <a:pPr algn="l">
              <a:lnSpc>
                <a:spcPts val="2561"/>
              </a:lnSpc>
              <a:spcBef>
                <a:spcPct val="0"/>
              </a:spcBef>
            </a:pPr>
            <a:endParaRPr lang="en-US" sz="1829">
              <a:solidFill>
                <a:srgbClr val="000000"/>
              </a:solidFill>
              <a:latin typeface="Proxima Nova"/>
              <a:ea typeface="Proxima Nova"/>
              <a:cs typeface="Proxima Nova"/>
              <a:sym typeface="Proxima Nova"/>
            </a:endParaRPr>
          </a:p>
          <a:p>
            <a:pPr algn="l">
              <a:lnSpc>
                <a:spcPts val="2561"/>
              </a:lnSpc>
              <a:spcBef>
                <a:spcPct val="0"/>
              </a:spcBef>
            </a:pPr>
            <a:r>
              <a:rPr lang="en-US" sz="1829">
                <a:solidFill>
                  <a:srgbClr val="000000"/>
                </a:solidFill>
                <a:latin typeface="Proxima Nova"/>
                <a:ea typeface="Proxima Nova"/>
                <a:cs typeface="Proxima Nova"/>
                <a:sym typeface="Proxima Nova"/>
              </a:rPr>
              <a:t>Caldwell, David. “You’re Not Just Working for Uber—You’re Working for an Algorithm That Controls Your Life.” The Atlantic, 2023.</a:t>
            </a:r>
          </a:p>
          <a:p>
            <a:pPr algn="l">
              <a:lnSpc>
                <a:spcPts val="2561"/>
              </a:lnSpc>
              <a:spcBef>
                <a:spcPct val="0"/>
              </a:spcBef>
            </a:pPr>
            <a:endParaRPr lang="en-US" sz="1829">
              <a:solidFill>
                <a:srgbClr val="000000"/>
              </a:solidFill>
              <a:latin typeface="Proxima Nova"/>
              <a:ea typeface="Proxima Nova"/>
              <a:cs typeface="Proxima Nova"/>
              <a:sym typeface="Proxima Nova"/>
            </a:endParaRPr>
          </a:p>
          <a:p>
            <a:pPr algn="l">
              <a:lnSpc>
                <a:spcPts val="2561"/>
              </a:lnSpc>
              <a:spcBef>
                <a:spcPct val="0"/>
              </a:spcBef>
            </a:pPr>
            <a:r>
              <a:rPr lang="en-US" sz="1829">
                <a:solidFill>
                  <a:srgbClr val="000000"/>
                </a:solidFill>
                <a:latin typeface="Proxima Nova"/>
                <a:ea typeface="Proxima Nova"/>
                <a:cs typeface="Proxima Nova"/>
                <a:sym typeface="Proxima Nova"/>
              </a:rPr>
              <a:t>“AI’s Constant Monitoring Makes Workers Feel Like Robots, Not Humans.” Forbes, 2022.</a:t>
            </a:r>
          </a:p>
          <a:p>
            <a:pPr algn="ctr">
              <a:lnSpc>
                <a:spcPts val="2561"/>
              </a:lnSpc>
              <a:spcBef>
                <a:spcPct val="0"/>
              </a:spcBef>
            </a:pPr>
            <a:endParaRPr lang="en-US" sz="1829">
              <a:solidFill>
                <a:srgbClr val="000000"/>
              </a:solidFill>
              <a:latin typeface="Proxima Nova"/>
              <a:ea typeface="Proxima Nova"/>
              <a:cs typeface="Proxima Nova"/>
              <a:sym typeface="Proxima Nova"/>
            </a:endParaRPr>
          </a:p>
        </p:txBody>
      </p:sp>
      <p:sp>
        <p:nvSpPr>
          <p:cNvPr id="5" name="TextBox 2">
            <a:extLst>
              <a:ext uri="{FF2B5EF4-FFF2-40B4-BE49-F238E27FC236}">
                <a16:creationId xmlns:a16="http://schemas.microsoft.com/office/drawing/2014/main" id="{07C27397-27ED-6059-75F6-1BF012473762}"/>
              </a:ext>
            </a:extLst>
          </p:cNvPr>
          <p:cNvSpPr txBox="1"/>
          <p:nvPr/>
        </p:nvSpPr>
        <p:spPr>
          <a:xfrm>
            <a:off x="5931235" y="683579"/>
            <a:ext cx="6425530" cy="1002710"/>
          </a:xfrm>
          <a:prstGeom prst="rect">
            <a:avLst/>
          </a:prstGeom>
        </p:spPr>
        <p:txBody>
          <a:bodyPr wrap="square" lIns="0" tIns="0" rIns="0" bIns="0" rtlCol="0" anchor="t">
            <a:spAutoFit/>
          </a:bodyPr>
          <a:lstStyle/>
          <a:p>
            <a:pPr algn="ctr">
              <a:lnSpc>
                <a:spcPts val="8593"/>
              </a:lnSpc>
              <a:spcBef>
                <a:spcPct val="0"/>
              </a:spcBef>
            </a:pPr>
            <a:r>
              <a:rPr lang="en-US" sz="6138" b="1" dirty="0">
                <a:solidFill>
                  <a:srgbClr val="000000"/>
                </a:solidFill>
                <a:latin typeface="Proxima Nova Bold"/>
                <a:ea typeface="Proxima Nova Bold"/>
                <a:cs typeface="Proxima Nova Bold"/>
                <a:sym typeface="Proxima Nova Bold"/>
              </a:rPr>
              <a:t>Works Cited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1028700" y="2561579"/>
            <a:ext cx="6499852" cy="6499852"/>
          </a:xfrm>
          <a:custGeom>
            <a:avLst/>
            <a:gdLst/>
            <a:ahLst/>
            <a:cxnLst/>
            <a:rect l="l" t="t" r="r" b="b"/>
            <a:pathLst>
              <a:path w="6499852" h="6499852">
                <a:moveTo>
                  <a:pt x="0" y="0"/>
                </a:moveTo>
                <a:lnTo>
                  <a:pt x="6499852" y="0"/>
                </a:lnTo>
                <a:lnTo>
                  <a:pt x="6499852" y="6499851"/>
                </a:lnTo>
                <a:lnTo>
                  <a:pt x="0" y="6499851"/>
                </a:lnTo>
                <a:lnTo>
                  <a:pt x="0" y="0"/>
                </a:lnTo>
                <a:close/>
              </a:path>
            </a:pathLst>
          </a:custGeom>
          <a:blipFill>
            <a:blip r:embed="rId4"/>
            <a:stretch>
              <a:fillRect/>
            </a:stretch>
          </a:blipFill>
          <a:ln cap="sq">
            <a:noFill/>
            <a:prstDash val="solid"/>
            <a:miter/>
          </a:ln>
        </p:spPr>
        <p:txBody>
          <a:bodyPr/>
          <a:lstStyle/>
          <a:p>
            <a:endParaRPr lang="en-US"/>
          </a:p>
        </p:txBody>
      </p:sp>
      <p:sp>
        <p:nvSpPr>
          <p:cNvPr id="4" name="Freeform 4"/>
          <p:cNvSpPr/>
          <p:nvPr/>
        </p:nvSpPr>
        <p:spPr>
          <a:xfrm>
            <a:off x="11655754" y="2202574"/>
            <a:ext cx="1689953" cy="1548611"/>
          </a:xfrm>
          <a:custGeom>
            <a:avLst/>
            <a:gdLst/>
            <a:ahLst/>
            <a:cxnLst/>
            <a:rect l="l" t="t" r="r" b="b"/>
            <a:pathLst>
              <a:path w="1689953" h="1548611">
                <a:moveTo>
                  <a:pt x="0" y="0"/>
                </a:moveTo>
                <a:lnTo>
                  <a:pt x="1689953" y="0"/>
                </a:lnTo>
                <a:lnTo>
                  <a:pt x="1689953" y="1548612"/>
                </a:lnTo>
                <a:lnTo>
                  <a:pt x="0" y="154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99949" y="5811504"/>
            <a:ext cx="1401562" cy="1401562"/>
          </a:xfrm>
          <a:custGeom>
            <a:avLst/>
            <a:gdLst/>
            <a:ahLst/>
            <a:cxnLst/>
            <a:rect l="l" t="t" r="r" b="b"/>
            <a:pathLst>
              <a:path w="1401562" h="1401562">
                <a:moveTo>
                  <a:pt x="0" y="0"/>
                </a:moveTo>
                <a:lnTo>
                  <a:pt x="1401563" y="0"/>
                </a:lnTo>
                <a:lnTo>
                  <a:pt x="1401563" y="1401563"/>
                </a:lnTo>
                <a:lnTo>
                  <a:pt x="0" y="14015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153328" y="904875"/>
            <a:ext cx="13981343"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Presentation Overview </a:t>
            </a:r>
          </a:p>
        </p:txBody>
      </p:sp>
      <p:sp>
        <p:nvSpPr>
          <p:cNvPr id="7" name="TextBox 7"/>
          <p:cNvSpPr txBox="1"/>
          <p:nvPr/>
        </p:nvSpPr>
        <p:spPr>
          <a:xfrm>
            <a:off x="8216891" y="3972560"/>
            <a:ext cx="8542795" cy="5285740"/>
          </a:xfrm>
          <a:prstGeom prst="rect">
            <a:avLst/>
          </a:prstGeom>
        </p:spPr>
        <p:txBody>
          <a:bodyPr lIns="0" tIns="0" rIns="0" bIns="0" rtlCol="0" anchor="t">
            <a:spAutoFit/>
          </a:bodyPr>
          <a:lstStyle/>
          <a:p>
            <a:pPr algn="ctr">
              <a:lnSpc>
                <a:spcPts val="4939"/>
              </a:lnSpc>
            </a:pPr>
            <a:r>
              <a:rPr lang="en-US" sz="3799" b="1">
                <a:solidFill>
                  <a:srgbClr val="141E20"/>
                </a:solidFill>
                <a:latin typeface="Proxima Nova Bold"/>
                <a:ea typeface="Proxima Nova Bold"/>
                <a:cs typeface="Proxima Nova Bold"/>
                <a:sym typeface="Proxima Nova Bold"/>
              </a:rPr>
              <a:t>Environment</a:t>
            </a:r>
            <a:r>
              <a:rPr lang="en-US" sz="3799">
                <a:solidFill>
                  <a:srgbClr val="141E20"/>
                </a:solidFill>
                <a:latin typeface="Proxima Nova"/>
                <a:ea typeface="Proxima Nova"/>
                <a:cs typeface="Proxima Nova"/>
                <a:sym typeface="Proxima Nova"/>
              </a:rPr>
              <a:t>: </a:t>
            </a:r>
            <a:r>
              <a:rPr lang="en-US" sz="3799" i="1">
                <a:solidFill>
                  <a:srgbClr val="141E20"/>
                </a:solidFill>
                <a:latin typeface="Proxima Nova Italics"/>
                <a:ea typeface="Proxima Nova Italics"/>
                <a:cs typeface="Proxima Nova Italics"/>
                <a:sym typeface="Proxima Nova Italics"/>
              </a:rPr>
              <a:t>Energy consumption, Carbon footprint, Water usage</a:t>
            </a:r>
          </a:p>
          <a:p>
            <a:pPr algn="ctr">
              <a:lnSpc>
                <a:spcPts val="5845"/>
              </a:lnSpc>
            </a:pPr>
            <a:endParaRPr lang="en-US" sz="3799" i="1">
              <a:solidFill>
                <a:srgbClr val="141E20"/>
              </a:solidFill>
              <a:latin typeface="Proxima Nova Italics"/>
              <a:ea typeface="Proxima Nova Italics"/>
              <a:cs typeface="Proxima Nova Italics"/>
              <a:sym typeface="Proxima Nova Italics"/>
            </a:endParaRPr>
          </a:p>
          <a:p>
            <a:pPr algn="ctr">
              <a:lnSpc>
                <a:spcPts val="5845"/>
              </a:lnSpc>
            </a:pPr>
            <a:endParaRPr lang="en-US" sz="3799" i="1">
              <a:solidFill>
                <a:srgbClr val="141E20"/>
              </a:solidFill>
              <a:latin typeface="Proxima Nova Italics"/>
              <a:ea typeface="Proxima Nova Italics"/>
              <a:cs typeface="Proxima Nova Italics"/>
              <a:sym typeface="Proxima Nova Italics"/>
            </a:endParaRPr>
          </a:p>
          <a:p>
            <a:pPr algn="ctr">
              <a:lnSpc>
                <a:spcPts val="5845"/>
              </a:lnSpc>
            </a:pPr>
            <a:endParaRPr lang="en-US" sz="3799" i="1">
              <a:solidFill>
                <a:srgbClr val="141E20"/>
              </a:solidFill>
              <a:latin typeface="Proxima Nova Italics"/>
              <a:ea typeface="Proxima Nova Italics"/>
              <a:cs typeface="Proxima Nova Italics"/>
              <a:sym typeface="Proxima Nova Italics"/>
            </a:endParaRPr>
          </a:p>
          <a:p>
            <a:pPr algn="ctr">
              <a:lnSpc>
                <a:spcPts val="4940"/>
              </a:lnSpc>
              <a:spcBef>
                <a:spcPct val="0"/>
              </a:spcBef>
            </a:pPr>
            <a:r>
              <a:rPr lang="en-US" sz="3800" b="1">
                <a:solidFill>
                  <a:srgbClr val="141E20"/>
                </a:solidFill>
                <a:latin typeface="Proxima Nova Bold"/>
                <a:ea typeface="Proxima Nova Bold"/>
                <a:cs typeface="Proxima Nova Bold"/>
                <a:sym typeface="Proxima Nova Bold"/>
              </a:rPr>
              <a:t>Labor</a:t>
            </a:r>
            <a:r>
              <a:rPr lang="en-US" sz="3800">
                <a:solidFill>
                  <a:srgbClr val="141E20"/>
                </a:solidFill>
                <a:latin typeface="Proxima Nova"/>
                <a:ea typeface="Proxima Nova"/>
                <a:cs typeface="Proxima Nova"/>
                <a:sym typeface="Proxima Nova"/>
              </a:rPr>
              <a:t>: </a:t>
            </a:r>
            <a:r>
              <a:rPr lang="en-US" sz="3800" i="1">
                <a:solidFill>
                  <a:srgbClr val="141E20"/>
                </a:solidFill>
                <a:latin typeface="Proxima Nova Italics"/>
                <a:ea typeface="Proxima Nova Italics"/>
                <a:cs typeface="Proxima Nova Italics"/>
                <a:sym typeface="Proxima Nova Italics"/>
              </a:rPr>
              <a:t>Exploitation of workers, Erosion of worker autonomy, Bias and discrimination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698398" y="-45111"/>
            <a:ext cx="17970602" cy="10332112"/>
          </a:xfrm>
          <a:custGeom>
            <a:avLst/>
            <a:gdLst/>
            <a:ahLst/>
            <a:cxnLst/>
            <a:rect l="l" t="t" r="r" b="b"/>
            <a:pathLst>
              <a:path w="21532506" h="10705963">
                <a:moveTo>
                  <a:pt x="0" y="0"/>
                </a:moveTo>
                <a:lnTo>
                  <a:pt x="21532506" y="0"/>
                </a:lnTo>
                <a:lnTo>
                  <a:pt x="21532506" y="10705962"/>
                </a:lnTo>
                <a:lnTo>
                  <a:pt x="0" y="10705962"/>
                </a:lnTo>
                <a:lnTo>
                  <a:pt x="0" y="0"/>
                </a:lnTo>
                <a:close/>
              </a:path>
            </a:pathLst>
          </a:custGeom>
          <a:blipFill>
            <a:blip r:embed="rId2">
              <a:extLst>
                <a:ext uri="{96DAC541-7B7A-43D3-8B79-37D633B846F1}">
                  <asvg:svgBlip xmlns:asvg="http://schemas.microsoft.com/office/drawing/2016/SVG/main" r:embed="rId3"/>
                </a:ext>
              </a:extLst>
            </a:blip>
            <a:stretch>
              <a:fillRect l="-2457" t="-35562" r="-65391" b="-24024"/>
            </a:stretch>
          </a:blipFill>
        </p:spPr>
        <p:txBody>
          <a:bodyPr/>
          <a:lstStyle/>
          <a:p>
            <a:endParaRPr lang="en-US"/>
          </a:p>
        </p:txBody>
      </p:sp>
      <p:sp>
        <p:nvSpPr>
          <p:cNvPr id="3" name="TextBox 3"/>
          <p:cNvSpPr txBox="1"/>
          <p:nvPr/>
        </p:nvSpPr>
        <p:spPr>
          <a:xfrm>
            <a:off x="2476186" y="-1619986"/>
            <a:ext cx="13335628" cy="15002808"/>
          </a:xfrm>
          <a:prstGeom prst="rect">
            <a:avLst/>
          </a:prstGeom>
        </p:spPr>
        <p:txBody>
          <a:bodyPr lIns="0" tIns="0" rIns="0" bIns="0" rtlCol="0" anchor="t">
            <a:spAutoFit/>
          </a:bodyPr>
          <a:lstStyle/>
          <a:p>
            <a:pPr algn="ctr">
              <a:lnSpc>
                <a:spcPts val="115580"/>
              </a:lnSpc>
            </a:pPr>
            <a:r>
              <a:rPr lang="en-US" sz="105073" b="1">
                <a:solidFill>
                  <a:srgbClr val="D1E2E4"/>
                </a:solidFill>
                <a:latin typeface="Proxima Nova Condensed Bold"/>
                <a:ea typeface="Proxima Nova Condensed Bold"/>
                <a:cs typeface="Proxima Nova Condensed Bold"/>
                <a:sym typeface="Proxima Nova Condensed Bold"/>
              </a:rPr>
              <a:t>AI</a:t>
            </a:r>
          </a:p>
        </p:txBody>
      </p:sp>
      <p:sp>
        <p:nvSpPr>
          <p:cNvPr id="4" name="TextBox 4"/>
          <p:cNvSpPr txBox="1"/>
          <p:nvPr/>
        </p:nvSpPr>
        <p:spPr>
          <a:xfrm>
            <a:off x="2715797" y="4332611"/>
            <a:ext cx="12856407" cy="1736078"/>
          </a:xfrm>
          <a:prstGeom prst="rect">
            <a:avLst/>
          </a:prstGeom>
        </p:spPr>
        <p:txBody>
          <a:bodyPr lIns="0" tIns="0" rIns="0" bIns="0" rtlCol="0" anchor="t">
            <a:spAutoFit/>
          </a:bodyPr>
          <a:lstStyle/>
          <a:p>
            <a:pPr algn="ctr">
              <a:lnSpc>
                <a:spcPts val="13418"/>
              </a:lnSpc>
            </a:pPr>
            <a:r>
              <a:rPr lang="en-US" sz="12199" b="1" spc="365">
                <a:solidFill>
                  <a:srgbClr val="141E20"/>
                </a:solidFill>
                <a:latin typeface="Proxima Nova Bold"/>
                <a:ea typeface="Proxima Nova Bold"/>
                <a:cs typeface="Proxima Nova Bold"/>
                <a:sym typeface="Proxima Nova Bold"/>
              </a:rPr>
              <a:t>THANK YOU</a:t>
            </a:r>
          </a:p>
        </p:txBody>
      </p:sp>
      <p:sp>
        <p:nvSpPr>
          <p:cNvPr id="5" name="Freeform 5"/>
          <p:cNvSpPr/>
          <p:nvPr/>
        </p:nvSpPr>
        <p:spPr>
          <a:xfrm>
            <a:off x="-593132" y="980069"/>
            <a:ext cx="20509132" cy="8278231"/>
          </a:xfrm>
          <a:custGeom>
            <a:avLst/>
            <a:gdLst/>
            <a:ahLst/>
            <a:cxnLst/>
            <a:rect l="l" t="t" r="r" b="b"/>
            <a:pathLst>
              <a:path w="20509132" h="8278231">
                <a:moveTo>
                  <a:pt x="0" y="0"/>
                </a:moveTo>
                <a:lnTo>
                  <a:pt x="20509132" y="0"/>
                </a:lnTo>
                <a:lnTo>
                  <a:pt x="20509132" y="8278231"/>
                </a:lnTo>
                <a:lnTo>
                  <a:pt x="0" y="8278231"/>
                </a:lnTo>
                <a:lnTo>
                  <a:pt x="0" y="0"/>
                </a:lnTo>
                <a:close/>
              </a:path>
            </a:pathLst>
          </a:custGeom>
          <a:blipFill>
            <a:blip r:embed="rId4">
              <a:alphaModFix amt="23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5" name="Freeform 5"/>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2" name="TextBox 2"/>
          <p:cNvSpPr txBox="1"/>
          <p:nvPr/>
        </p:nvSpPr>
        <p:spPr>
          <a:xfrm>
            <a:off x="2476186" y="-1619986"/>
            <a:ext cx="13335628" cy="15002808"/>
          </a:xfrm>
          <a:prstGeom prst="rect">
            <a:avLst/>
          </a:prstGeom>
        </p:spPr>
        <p:txBody>
          <a:bodyPr lIns="0" tIns="0" rIns="0" bIns="0" rtlCol="0" anchor="t">
            <a:spAutoFit/>
          </a:bodyPr>
          <a:lstStyle/>
          <a:p>
            <a:pPr algn="ctr">
              <a:lnSpc>
                <a:spcPts val="115580"/>
              </a:lnSpc>
            </a:pPr>
            <a:r>
              <a:rPr lang="en-US" sz="105073" b="1" dirty="0">
                <a:solidFill>
                  <a:srgbClr val="DBE7E8"/>
                </a:solidFill>
                <a:latin typeface="Proxima Nova Condensed Bold"/>
                <a:ea typeface="Proxima Nova Condensed Bold"/>
                <a:cs typeface="Proxima Nova Condensed Bold"/>
                <a:sym typeface="Proxima Nova Condensed Bold"/>
              </a:rPr>
              <a:t>AI</a:t>
            </a:r>
          </a:p>
        </p:txBody>
      </p:sp>
      <p:sp>
        <p:nvSpPr>
          <p:cNvPr id="3" name="Freeform 3"/>
          <p:cNvSpPr/>
          <p:nvPr/>
        </p:nvSpPr>
        <p:spPr>
          <a:xfrm>
            <a:off x="5566152" y="978341"/>
            <a:ext cx="7155697" cy="7606213"/>
          </a:xfrm>
          <a:custGeom>
            <a:avLst/>
            <a:gdLst/>
            <a:ahLst/>
            <a:cxnLst/>
            <a:rect l="l" t="t" r="r" b="b"/>
            <a:pathLst>
              <a:path w="7155697" h="7606213">
                <a:moveTo>
                  <a:pt x="0" y="0"/>
                </a:moveTo>
                <a:lnTo>
                  <a:pt x="7155696" y="0"/>
                </a:lnTo>
                <a:lnTo>
                  <a:pt x="7155696" y="7606212"/>
                </a:lnTo>
                <a:lnTo>
                  <a:pt x="0" y="7606212"/>
                </a:lnTo>
                <a:lnTo>
                  <a:pt x="0" y="0"/>
                </a:lnTo>
                <a:close/>
              </a:path>
            </a:pathLst>
          </a:custGeom>
          <a:blipFill>
            <a:blip r:embed="rId4">
              <a:alphaModFix amt="17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476186" y="4106851"/>
            <a:ext cx="13335628" cy="1873272"/>
          </a:xfrm>
          <a:prstGeom prst="rect">
            <a:avLst/>
          </a:prstGeom>
        </p:spPr>
        <p:txBody>
          <a:bodyPr lIns="0" tIns="0" rIns="0" bIns="0" rtlCol="0" anchor="t">
            <a:spAutoFit/>
          </a:bodyPr>
          <a:lstStyle/>
          <a:p>
            <a:pPr algn="ctr">
              <a:lnSpc>
                <a:spcPts val="15398"/>
              </a:lnSpc>
              <a:spcBef>
                <a:spcPct val="0"/>
              </a:spcBef>
            </a:pPr>
            <a:r>
              <a:rPr lang="en-US" sz="10999" b="1" i="1" dirty="0">
                <a:solidFill>
                  <a:srgbClr val="141E20"/>
                </a:solidFill>
                <a:latin typeface="Proxima Nova Bold Italics"/>
                <a:ea typeface="Proxima Nova Bold Italics"/>
                <a:cs typeface="Proxima Nova Bold Italics"/>
                <a:sym typeface="Proxima Nova Bold Italics"/>
              </a:rPr>
              <a:t>Environment</a:t>
            </a:r>
          </a:p>
        </p:txBody>
      </p:sp>
      <p:sp>
        <p:nvSpPr>
          <p:cNvPr id="6" name="Freeform 6"/>
          <p:cNvSpPr/>
          <p:nvPr/>
        </p:nvSpPr>
        <p:spPr>
          <a:xfrm>
            <a:off x="-253516" y="85845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6091059" y="85845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482981" y="85845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3" name="Freeform 3"/>
          <p:cNvSpPr/>
          <p:nvPr/>
        </p:nvSpPr>
        <p:spPr>
          <a:xfrm>
            <a:off x="0" y="1028700"/>
            <a:ext cx="9771293" cy="9258300"/>
          </a:xfrm>
          <a:custGeom>
            <a:avLst/>
            <a:gdLst/>
            <a:ahLst/>
            <a:cxnLst/>
            <a:rect l="l" t="t" r="r" b="b"/>
            <a:pathLst>
              <a:path w="9771293" h="9258300">
                <a:moveTo>
                  <a:pt x="0" y="0"/>
                </a:moveTo>
                <a:lnTo>
                  <a:pt x="9771293" y="0"/>
                </a:lnTo>
                <a:lnTo>
                  <a:pt x="9771293" y="9258300"/>
                </a:lnTo>
                <a:lnTo>
                  <a:pt x="0" y="9258300"/>
                </a:lnTo>
                <a:lnTo>
                  <a:pt x="0" y="0"/>
                </a:lnTo>
                <a:close/>
              </a:path>
            </a:pathLst>
          </a:custGeom>
          <a:blipFill>
            <a:blip r:embed="rId4">
              <a:alphaModFix amt="46000"/>
            </a:blip>
            <a:stretch>
              <a:fillRect/>
            </a:stretch>
          </a:blipFill>
        </p:spPr>
        <p:txBody>
          <a:bodyPr/>
          <a:lstStyle/>
          <a:p>
            <a:endParaRPr lang="en-US"/>
          </a:p>
        </p:txBody>
      </p:sp>
      <p:sp>
        <p:nvSpPr>
          <p:cNvPr id="4" name="TextBox 4"/>
          <p:cNvSpPr txBox="1"/>
          <p:nvPr/>
        </p:nvSpPr>
        <p:spPr>
          <a:xfrm>
            <a:off x="2685846" y="3085147"/>
            <a:ext cx="12916309" cy="4050030"/>
          </a:xfrm>
          <a:prstGeom prst="rect">
            <a:avLst/>
          </a:prstGeom>
        </p:spPr>
        <p:txBody>
          <a:bodyPr lIns="0" tIns="0" rIns="0" bIns="0" rtlCol="0" anchor="t">
            <a:spAutoFit/>
          </a:bodyPr>
          <a:lstStyle/>
          <a:p>
            <a:pPr marL="712470" lvl="1" indent="-356235" algn="l">
              <a:lnSpc>
                <a:spcPts val="4620"/>
              </a:lnSpc>
              <a:buFont typeface="Arial"/>
              <a:buChar char="•"/>
            </a:pPr>
            <a:r>
              <a:rPr lang="en-US" sz="3300">
                <a:solidFill>
                  <a:srgbClr val="141E20"/>
                </a:solidFill>
                <a:latin typeface="Proxima Nova"/>
                <a:ea typeface="Proxima Nova"/>
                <a:cs typeface="Proxima Nova"/>
                <a:sym typeface="Proxima Nova"/>
              </a:rPr>
              <a:t>Unsustainable Growth: Profound Energy Demands</a:t>
            </a:r>
          </a:p>
          <a:p>
            <a:pPr algn="l">
              <a:lnSpc>
                <a:spcPts val="4620"/>
              </a:lnSpc>
            </a:pPr>
            <a:endParaRPr lang="en-US" sz="3300">
              <a:solidFill>
                <a:srgbClr val="141E20"/>
              </a:solidFill>
              <a:latin typeface="Proxima Nova"/>
              <a:ea typeface="Proxima Nova"/>
              <a:cs typeface="Proxima Nova"/>
              <a:sym typeface="Proxima Nova"/>
            </a:endParaRPr>
          </a:p>
          <a:p>
            <a:pPr marL="712470" lvl="1" indent="-356235" algn="l">
              <a:lnSpc>
                <a:spcPts val="4620"/>
              </a:lnSpc>
              <a:buFont typeface="Arial"/>
              <a:buChar char="•"/>
            </a:pPr>
            <a:r>
              <a:rPr lang="en-US" sz="3300">
                <a:solidFill>
                  <a:srgbClr val="141E20"/>
                </a:solidFill>
                <a:latin typeface="Proxima Nova"/>
                <a:ea typeface="Proxima Nova"/>
                <a:cs typeface="Proxima Nova"/>
                <a:sym typeface="Proxima Nova"/>
              </a:rPr>
              <a:t>AI and Global Climate Inequality </a:t>
            </a:r>
          </a:p>
          <a:p>
            <a:pPr algn="l">
              <a:lnSpc>
                <a:spcPts val="4620"/>
              </a:lnSpc>
            </a:pPr>
            <a:endParaRPr lang="en-US" sz="3300">
              <a:solidFill>
                <a:srgbClr val="141E20"/>
              </a:solidFill>
              <a:latin typeface="Proxima Nova"/>
              <a:ea typeface="Proxima Nova"/>
              <a:cs typeface="Proxima Nova"/>
              <a:sym typeface="Proxima Nova"/>
            </a:endParaRPr>
          </a:p>
          <a:p>
            <a:pPr marL="712470" lvl="1" indent="-356235" algn="l">
              <a:lnSpc>
                <a:spcPts val="4620"/>
              </a:lnSpc>
              <a:buFont typeface="Arial"/>
              <a:buChar char="•"/>
            </a:pPr>
            <a:r>
              <a:rPr lang="en-US" sz="3300">
                <a:solidFill>
                  <a:srgbClr val="141E20"/>
                </a:solidFill>
                <a:latin typeface="Proxima Nova"/>
                <a:ea typeface="Proxima Nova"/>
                <a:cs typeface="Proxima Nova"/>
                <a:sym typeface="Proxima Nova"/>
              </a:rPr>
              <a:t>Short -Term Gains vs. Long-Term Costs</a:t>
            </a:r>
          </a:p>
          <a:p>
            <a:pPr algn="l">
              <a:lnSpc>
                <a:spcPts val="4620"/>
              </a:lnSpc>
            </a:pPr>
            <a:endParaRPr lang="en-US" sz="3300">
              <a:solidFill>
                <a:srgbClr val="141E20"/>
              </a:solidFill>
              <a:latin typeface="Proxima Nova"/>
              <a:ea typeface="Proxima Nova"/>
              <a:cs typeface="Proxima Nova"/>
              <a:sym typeface="Proxima Nova"/>
            </a:endParaRPr>
          </a:p>
          <a:p>
            <a:pPr marL="712470" lvl="1" indent="-356235" algn="l">
              <a:lnSpc>
                <a:spcPts val="4620"/>
              </a:lnSpc>
              <a:spcBef>
                <a:spcPct val="0"/>
              </a:spcBef>
              <a:buFont typeface="Arial"/>
              <a:buChar char="•"/>
            </a:pPr>
            <a:r>
              <a:rPr lang="en-US" sz="3300">
                <a:solidFill>
                  <a:srgbClr val="141E20"/>
                </a:solidFill>
                <a:latin typeface="Proxima Nova"/>
                <a:ea typeface="Proxima Nova"/>
                <a:cs typeface="Proxima Nova"/>
                <a:sym typeface="Proxima Nova"/>
              </a:rPr>
              <a:t>Challenges in Energy Transition </a:t>
            </a:r>
          </a:p>
        </p:txBody>
      </p:sp>
      <p:sp>
        <p:nvSpPr>
          <p:cNvPr id="5" name="TextBox 5"/>
          <p:cNvSpPr txBox="1"/>
          <p:nvPr/>
        </p:nvSpPr>
        <p:spPr>
          <a:xfrm>
            <a:off x="1028700" y="904875"/>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Energy Consumption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TextBox 2"/>
          <p:cNvSpPr txBox="1"/>
          <p:nvPr/>
        </p:nvSpPr>
        <p:spPr>
          <a:xfrm>
            <a:off x="1028700" y="904875"/>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AI’s Positives </a:t>
            </a:r>
          </a:p>
        </p:txBody>
      </p:sp>
      <p:sp>
        <p:nvSpPr>
          <p:cNvPr id="3" name="TextBox 3"/>
          <p:cNvSpPr txBox="1"/>
          <p:nvPr/>
        </p:nvSpPr>
        <p:spPr>
          <a:xfrm>
            <a:off x="1028700" y="5471160"/>
            <a:ext cx="6777931" cy="3787140"/>
          </a:xfrm>
          <a:prstGeom prst="rect">
            <a:avLst/>
          </a:prstGeom>
        </p:spPr>
        <p:txBody>
          <a:bodyPr lIns="0" tIns="0" rIns="0" bIns="0" rtlCol="0" anchor="t">
            <a:spAutoFit/>
          </a:bodyPr>
          <a:lstStyle/>
          <a:p>
            <a:pPr algn="l">
              <a:lnSpc>
                <a:spcPts val="4289"/>
              </a:lnSpc>
              <a:spcBef>
                <a:spcPct val="0"/>
              </a:spcBef>
            </a:pPr>
            <a:r>
              <a:rPr lang="en-US" sz="3299">
                <a:solidFill>
                  <a:srgbClr val="141E20"/>
                </a:solidFill>
                <a:latin typeface="Proxima Nova"/>
                <a:ea typeface="Proxima Nova"/>
                <a:cs typeface="Proxima Nova"/>
                <a:sym typeface="Proxima Nova"/>
              </a:rPr>
              <a:t>“Improved ASR has many beneficial applications, including automatic captioning which has the potential to be beneficial for Deaf and hard of hearing people, providing access to otherwise inaccessible audio content” (Bender, et al.).</a:t>
            </a:r>
          </a:p>
        </p:txBody>
      </p:sp>
      <p:sp>
        <p:nvSpPr>
          <p:cNvPr id="4" name="TextBox 4"/>
          <p:cNvSpPr txBox="1"/>
          <p:nvPr/>
        </p:nvSpPr>
        <p:spPr>
          <a:xfrm>
            <a:off x="1028700" y="2520725"/>
            <a:ext cx="7044261" cy="2701290"/>
          </a:xfrm>
          <a:prstGeom prst="rect">
            <a:avLst/>
          </a:prstGeom>
        </p:spPr>
        <p:txBody>
          <a:bodyPr lIns="0" tIns="0" rIns="0" bIns="0" rtlCol="0" anchor="t">
            <a:spAutoFit/>
          </a:bodyPr>
          <a:lstStyle/>
          <a:p>
            <a:pPr marL="712464" lvl="1" indent="-356232" algn="l">
              <a:lnSpc>
                <a:spcPts val="4289"/>
              </a:lnSpc>
              <a:buFont typeface="Arial"/>
              <a:buChar char="•"/>
            </a:pPr>
            <a:r>
              <a:rPr lang="en-US" sz="3299">
                <a:solidFill>
                  <a:srgbClr val="141E20"/>
                </a:solidFill>
                <a:latin typeface="Proxima Nova"/>
                <a:ea typeface="Proxima Nova"/>
                <a:cs typeface="Proxima Nova"/>
                <a:sym typeface="Proxima Nova"/>
              </a:rPr>
              <a:t>Benefits marginalized communities</a:t>
            </a:r>
          </a:p>
          <a:p>
            <a:pPr marL="712464" lvl="1" indent="-356232" algn="l">
              <a:lnSpc>
                <a:spcPts val="4289"/>
              </a:lnSpc>
              <a:buFont typeface="Arial"/>
              <a:buChar char="•"/>
            </a:pPr>
            <a:r>
              <a:rPr lang="en-US" sz="3299">
                <a:solidFill>
                  <a:srgbClr val="141E20"/>
                </a:solidFill>
                <a:latin typeface="Proxima Nova"/>
                <a:ea typeface="Proxima Nova"/>
                <a:cs typeface="Proxima Nova"/>
                <a:sym typeface="Proxima Nova"/>
              </a:rPr>
              <a:t>Automatic Speech Recognition (ASR) </a:t>
            </a:r>
          </a:p>
          <a:p>
            <a:pPr marL="712464" lvl="1" indent="-356232" algn="l">
              <a:lnSpc>
                <a:spcPts val="4289"/>
              </a:lnSpc>
              <a:buFont typeface="Arial"/>
              <a:buChar char="•"/>
            </a:pPr>
            <a:r>
              <a:rPr lang="en-US" sz="3299">
                <a:solidFill>
                  <a:srgbClr val="141E20"/>
                </a:solidFill>
                <a:latin typeface="Proxima Nova"/>
                <a:ea typeface="Proxima Nova"/>
                <a:cs typeface="Proxima Nova"/>
                <a:sym typeface="Proxima Nova"/>
              </a:rPr>
              <a:t>Task-specific performance gains</a:t>
            </a:r>
          </a:p>
        </p:txBody>
      </p:sp>
      <p:sp>
        <p:nvSpPr>
          <p:cNvPr id="5" name="Freeform 5"/>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6" name="Freeform 6"/>
          <p:cNvSpPr/>
          <p:nvPr/>
        </p:nvSpPr>
        <p:spPr>
          <a:xfrm>
            <a:off x="9144000" y="2853243"/>
            <a:ext cx="7087836" cy="4580514"/>
          </a:xfrm>
          <a:custGeom>
            <a:avLst/>
            <a:gdLst/>
            <a:ahLst/>
            <a:cxnLst/>
            <a:rect l="l" t="t" r="r" b="b"/>
            <a:pathLst>
              <a:path w="7087836" h="4580514">
                <a:moveTo>
                  <a:pt x="0" y="0"/>
                </a:moveTo>
                <a:lnTo>
                  <a:pt x="7087836" y="0"/>
                </a:lnTo>
                <a:lnTo>
                  <a:pt x="7087836" y="4580514"/>
                </a:lnTo>
                <a:lnTo>
                  <a:pt x="0" y="458051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TextBox 2"/>
          <p:cNvSpPr txBox="1"/>
          <p:nvPr/>
        </p:nvSpPr>
        <p:spPr>
          <a:xfrm>
            <a:off x="1328321" y="1123370"/>
            <a:ext cx="13667173"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The Negative Environmental Impact </a:t>
            </a:r>
          </a:p>
        </p:txBody>
      </p:sp>
      <p:sp>
        <p:nvSpPr>
          <p:cNvPr id="3" name="Freeform 3"/>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2">
              <a:extLst>
                <a:ext uri="{96DAC541-7B7A-43D3-8B79-37D633B846F1}">
                  <asvg:svgBlip xmlns:asvg="http://schemas.microsoft.com/office/drawing/2016/SVG/main" r:embed="rId3"/>
                </a:ext>
              </a:extLst>
            </a:blip>
            <a:stretch>
              <a:fillRect r="-86301"/>
            </a:stretch>
          </a:blipFill>
        </p:spPr>
        <p:txBody>
          <a:bodyPr/>
          <a:lstStyle/>
          <a:p>
            <a:endParaRPr lang="en-US"/>
          </a:p>
        </p:txBody>
      </p:sp>
      <p:sp>
        <p:nvSpPr>
          <p:cNvPr id="4" name="Freeform 4"/>
          <p:cNvSpPr/>
          <p:nvPr/>
        </p:nvSpPr>
        <p:spPr>
          <a:xfrm>
            <a:off x="8648947" y="2585061"/>
            <a:ext cx="7699891" cy="6673239"/>
          </a:xfrm>
          <a:custGeom>
            <a:avLst/>
            <a:gdLst/>
            <a:ahLst/>
            <a:cxnLst/>
            <a:rect l="l" t="t" r="r" b="b"/>
            <a:pathLst>
              <a:path w="7699891" h="6673239">
                <a:moveTo>
                  <a:pt x="0" y="0"/>
                </a:moveTo>
                <a:lnTo>
                  <a:pt x="7699891" y="0"/>
                </a:lnTo>
                <a:lnTo>
                  <a:pt x="7699891" y="6673239"/>
                </a:lnTo>
                <a:lnTo>
                  <a:pt x="0" y="6673239"/>
                </a:lnTo>
                <a:lnTo>
                  <a:pt x="0" y="0"/>
                </a:lnTo>
                <a:close/>
              </a:path>
            </a:pathLst>
          </a:custGeom>
          <a:blipFill>
            <a:blip r:embed="rId4"/>
            <a:stretch>
              <a:fillRect/>
            </a:stretch>
          </a:blipFill>
        </p:spPr>
        <p:txBody>
          <a:bodyPr/>
          <a:lstStyle/>
          <a:p>
            <a:endParaRPr lang="en-US"/>
          </a:p>
        </p:txBody>
      </p:sp>
      <p:sp>
        <p:nvSpPr>
          <p:cNvPr id="5" name="Freeform 5"/>
          <p:cNvSpPr/>
          <p:nvPr/>
        </p:nvSpPr>
        <p:spPr>
          <a:xfrm>
            <a:off x="14518322" y="974271"/>
            <a:ext cx="1317201" cy="1334181"/>
          </a:xfrm>
          <a:custGeom>
            <a:avLst/>
            <a:gdLst/>
            <a:ahLst/>
            <a:cxnLst/>
            <a:rect l="l" t="t" r="r" b="b"/>
            <a:pathLst>
              <a:path w="1317201" h="1334181">
                <a:moveTo>
                  <a:pt x="0" y="0"/>
                </a:moveTo>
                <a:lnTo>
                  <a:pt x="1317201" y="0"/>
                </a:lnTo>
                <a:lnTo>
                  <a:pt x="1317201" y="1334181"/>
                </a:lnTo>
                <a:lnTo>
                  <a:pt x="0" y="133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28700" y="6014085"/>
            <a:ext cx="5912359" cy="3244215"/>
          </a:xfrm>
          <a:prstGeom prst="rect">
            <a:avLst/>
          </a:prstGeom>
        </p:spPr>
        <p:txBody>
          <a:bodyPr lIns="0" tIns="0" rIns="0" bIns="0" rtlCol="0" anchor="t">
            <a:spAutoFit/>
          </a:bodyPr>
          <a:lstStyle/>
          <a:p>
            <a:pPr algn="l">
              <a:lnSpc>
                <a:spcPts val="4290"/>
              </a:lnSpc>
            </a:pPr>
            <a:r>
              <a:rPr lang="en-US" sz="3300">
                <a:solidFill>
                  <a:srgbClr val="141E20"/>
                </a:solidFill>
                <a:latin typeface="Proxima Nova"/>
                <a:ea typeface="Proxima Nova"/>
                <a:cs typeface="Proxima Nova"/>
                <a:sym typeface="Proxima Nova"/>
              </a:rPr>
              <a:t>“Training a single BERT base model on GPUs was estimated to require as much energy as a trans-American flight” (Bender, et al.).”</a:t>
            </a:r>
          </a:p>
          <a:p>
            <a:pPr algn="l">
              <a:lnSpc>
                <a:spcPts val="4290"/>
              </a:lnSpc>
              <a:spcBef>
                <a:spcPct val="0"/>
              </a:spcBef>
            </a:pPr>
            <a:endParaRPr lang="en-US" sz="3300">
              <a:solidFill>
                <a:srgbClr val="141E20"/>
              </a:solidFill>
              <a:latin typeface="Proxima Nova"/>
              <a:ea typeface="Proxima Nova"/>
              <a:cs typeface="Proxima Nova"/>
              <a:sym typeface="Proxima Nova"/>
            </a:endParaRPr>
          </a:p>
        </p:txBody>
      </p:sp>
      <p:sp>
        <p:nvSpPr>
          <p:cNvPr id="7" name="TextBox 7"/>
          <p:cNvSpPr txBox="1"/>
          <p:nvPr/>
        </p:nvSpPr>
        <p:spPr>
          <a:xfrm>
            <a:off x="1028700" y="2990754"/>
            <a:ext cx="5912359" cy="2701290"/>
          </a:xfrm>
          <a:prstGeom prst="rect">
            <a:avLst/>
          </a:prstGeom>
        </p:spPr>
        <p:txBody>
          <a:bodyPr lIns="0" tIns="0" rIns="0" bIns="0" rtlCol="0" anchor="t">
            <a:spAutoFit/>
          </a:bodyPr>
          <a:lstStyle/>
          <a:p>
            <a:pPr marL="712470" lvl="1" indent="-356235" algn="l">
              <a:lnSpc>
                <a:spcPts val="4290"/>
              </a:lnSpc>
              <a:buFont typeface="Arial"/>
              <a:buChar char="•"/>
            </a:pPr>
            <a:r>
              <a:rPr lang="en-US" sz="3300">
                <a:solidFill>
                  <a:srgbClr val="141E20"/>
                </a:solidFill>
                <a:latin typeface="Proxima Nova"/>
                <a:ea typeface="Proxima Nova"/>
                <a:cs typeface="Proxima Nova"/>
                <a:sym typeface="Proxima Nova"/>
              </a:rPr>
              <a:t>300,000x increase in computational needs</a:t>
            </a:r>
          </a:p>
          <a:p>
            <a:pPr marL="712470" lvl="1" indent="-356235" algn="l">
              <a:lnSpc>
                <a:spcPts val="4290"/>
              </a:lnSpc>
              <a:buFont typeface="Arial"/>
              <a:buChar char="•"/>
            </a:pPr>
            <a:r>
              <a:rPr lang="en-US" sz="3300">
                <a:solidFill>
                  <a:srgbClr val="141E20"/>
                </a:solidFill>
                <a:latin typeface="Proxima Nova"/>
                <a:ea typeface="Proxima Nova"/>
                <a:cs typeface="Proxima Nova"/>
                <a:sym typeface="Proxima Nova"/>
              </a:rPr>
              <a:t>Most energy used in data centers comes from non-renewable sources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66212" y="4028266"/>
            <a:ext cx="18354212" cy="9432511"/>
          </a:xfrm>
          <a:custGeom>
            <a:avLst/>
            <a:gdLst/>
            <a:ahLst/>
            <a:cxnLst/>
            <a:rect l="l" t="t" r="r" b="b"/>
            <a:pathLst>
              <a:path w="19073092" h="9432511">
                <a:moveTo>
                  <a:pt x="0" y="0"/>
                </a:moveTo>
                <a:lnTo>
                  <a:pt x="19073093" y="0"/>
                </a:lnTo>
                <a:lnTo>
                  <a:pt x="19073093" y="9432511"/>
                </a:lnTo>
                <a:lnTo>
                  <a:pt x="0" y="9432511"/>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4">
              <a:alphaModFix amt="69000"/>
              <a:extLst>
                <a:ext uri="{96DAC541-7B7A-43D3-8B79-37D633B846F1}">
                  <asvg:svgBlip xmlns:asvg="http://schemas.microsoft.com/office/drawing/2016/SVG/main" r:embed="rId5"/>
                </a:ext>
              </a:extLst>
            </a:blip>
            <a:stretch>
              <a:fillRect r="-86301"/>
            </a:stretch>
          </a:blipFill>
        </p:spPr>
        <p:txBody>
          <a:bodyPr/>
          <a:lstStyle/>
          <a:p>
            <a:endParaRPr lang="en-US"/>
          </a:p>
        </p:txBody>
      </p:sp>
      <p:sp>
        <p:nvSpPr>
          <p:cNvPr id="4" name="TextBox 4"/>
          <p:cNvSpPr txBox="1"/>
          <p:nvPr/>
        </p:nvSpPr>
        <p:spPr>
          <a:xfrm>
            <a:off x="1028700" y="3115665"/>
            <a:ext cx="16230600" cy="4631055"/>
          </a:xfrm>
          <a:prstGeom prst="rect">
            <a:avLst/>
          </a:prstGeom>
        </p:spPr>
        <p:txBody>
          <a:bodyPr lIns="0" tIns="0" rIns="0" bIns="0" rtlCol="0" anchor="t">
            <a:spAutoFit/>
          </a:bodyPr>
          <a:lstStyle/>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The rapid growth of AI brings a hidden environmental cost: a massive water footprint.</a:t>
            </a:r>
          </a:p>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Water consumption occurs in two main ways:</a:t>
            </a:r>
          </a:p>
          <a:p>
            <a:pPr marL="1424937" lvl="2" indent="-474979" algn="l">
              <a:lnSpc>
                <a:spcPts val="4619"/>
              </a:lnSpc>
              <a:buFont typeface="Arial"/>
              <a:buChar char="⚬"/>
            </a:pPr>
            <a:r>
              <a:rPr lang="en-US" sz="3299">
                <a:solidFill>
                  <a:srgbClr val="141E20"/>
                </a:solidFill>
                <a:latin typeface="Proxima Nova"/>
                <a:ea typeface="Proxima Nova"/>
                <a:cs typeface="Proxima Nova"/>
                <a:sym typeface="Proxima Nova"/>
              </a:rPr>
              <a:t>Scope-1 On-site: Cooling data centers, especially for energy-intensive AI tasks.</a:t>
            </a:r>
          </a:p>
          <a:p>
            <a:pPr marL="1424937" lvl="2" indent="-474979" algn="l">
              <a:lnSpc>
                <a:spcPts val="4619"/>
              </a:lnSpc>
              <a:buFont typeface="Arial"/>
              <a:buChar char="⚬"/>
            </a:pPr>
            <a:r>
              <a:rPr lang="en-US" sz="3299">
                <a:solidFill>
                  <a:srgbClr val="141E20"/>
                </a:solidFill>
                <a:latin typeface="Proxima Nova"/>
                <a:ea typeface="Proxima Nova"/>
                <a:cs typeface="Proxima Nova"/>
                <a:sym typeface="Proxima Nova"/>
              </a:rPr>
              <a:t>Scope-2 Off-site: Generating the electricity to power AI, often from water-intensive sources.</a:t>
            </a:r>
          </a:p>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Scope-3 Embodied Water: Water use throughout the AI supply chain, like chip manufacturing. This is often under-reported.</a:t>
            </a:r>
          </a:p>
        </p:txBody>
      </p:sp>
      <p:sp>
        <p:nvSpPr>
          <p:cNvPr id="5" name="TextBox 5"/>
          <p:cNvSpPr txBox="1"/>
          <p:nvPr/>
        </p:nvSpPr>
        <p:spPr>
          <a:xfrm>
            <a:off x="1028700" y="1123370"/>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AI's Thirst: A Hidden Environmental Cost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7148412" y="2335657"/>
            <a:ext cx="3991176" cy="5822670"/>
          </a:xfrm>
          <a:custGeom>
            <a:avLst/>
            <a:gdLst/>
            <a:ahLst/>
            <a:cxnLst/>
            <a:rect l="l" t="t" r="r" b="b"/>
            <a:pathLst>
              <a:path w="3991176" h="5822670">
                <a:moveTo>
                  <a:pt x="0" y="0"/>
                </a:moveTo>
                <a:lnTo>
                  <a:pt x="3991176" y="0"/>
                </a:lnTo>
                <a:lnTo>
                  <a:pt x="3991176" y="5822670"/>
                </a:lnTo>
                <a:lnTo>
                  <a:pt x="0" y="5822670"/>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61684" y="-13072"/>
            <a:ext cx="11226316"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4">
              <a:extLst>
                <a:ext uri="{96DAC541-7B7A-43D3-8B79-37D633B846F1}">
                  <asvg:svgBlip xmlns:asvg="http://schemas.microsoft.com/office/drawing/2016/SVG/main" r:embed="rId5"/>
                </a:ext>
              </a:extLst>
            </a:blip>
            <a:stretch>
              <a:fillRect r="-86301"/>
            </a:stretch>
          </a:blipFill>
        </p:spPr>
        <p:txBody>
          <a:bodyPr/>
          <a:lstStyle/>
          <a:p>
            <a:endParaRPr lang="en-US"/>
          </a:p>
        </p:txBody>
      </p:sp>
      <p:sp>
        <p:nvSpPr>
          <p:cNvPr id="4" name="TextBox 4"/>
          <p:cNvSpPr txBox="1"/>
          <p:nvPr/>
        </p:nvSpPr>
        <p:spPr>
          <a:xfrm>
            <a:off x="1028700" y="2882626"/>
            <a:ext cx="16230600" cy="5793105"/>
          </a:xfrm>
          <a:prstGeom prst="rect">
            <a:avLst/>
          </a:prstGeom>
        </p:spPr>
        <p:txBody>
          <a:bodyPr lIns="0" tIns="0" rIns="0" bIns="0" rtlCol="0" anchor="t">
            <a:spAutoFit/>
          </a:bodyPr>
          <a:lstStyle/>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Google's data centers consumed nearly 20 billion liters of potable water in 2022, a 20% increase from 2021.</a:t>
            </a:r>
          </a:p>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Microsoft's total water usage increased 34% in the same period, likely driven by growing AI demand.</a:t>
            </a:r>
          </a:p>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Global AI demand may require 4.2 - 6.6 billion cubic meters of water withdrawal in 2027.910 This is</a:t>
            </a:r>
          </a:p>
          <a:p>
            <a:pPr marL="1424937" lvl="2" indent="-474979" algn="l">
              <a:lnSpc>
                <a:spcPts val="4619"/>
              </a:lnSpc>
              <a:buFont typeface="Arial"/>
              <a:buChar char="⚬"/>
            </a:pPr>
            <a:r>
              <a:rPr lang="en-US" sz="3299">
                <a:solidFill>
                  <a:srgbClr val="141E20"/>
                </a:solidFill>
                <a:latin typeface="Proxima Nova"/>
                <a:ea typeface="Proxima Nova"/>
                <a:cs typeface="Proxima Nova"/>
                <a:sym typeface="Proxima Nova"/>
              </a:rPr>
              <a:t>More than the total annual water withdrawal of 4-6 Denmarks.</a:t>
            </a:r>
          </a:p>
          <a:p>
            <a:pPr marL="1424937" lvl="2" indent="-474979" algn="l">
              <a:lnSpc>
                <a:spcPts val="4619"/>
              </a:lnSpc>
              <a:buFont typeface="Arial"/>
              <a:buChar char="⚬"/>
            </a:pPr>
            <a:r>
              <a:rPr lang="en-US" sz="3299">
                <a:solidFill>
                  <a:srgbClr val="141E20"/>
                </a:solidFill>
                <a:latin typeface="Proxima Nova"/>
                <a:ea typeface="Proxima Nova"/>
                <a:cs typeface="Proxima Nova"/>
                <a:sym typeface="Proxima Nova"/>
              </a:rPr>
              <a:t>Half of the United Kingdom's annual water withdrawal.</a:t>
            </a:r>
          </a:p>
          <a:p>
            <a:pPr marL="712468" lvl="1" indent="-356234" algn="l">
              <a:lnSpc>
                <a:spcPts val="4619"/>
              </a:lnSpc>
              <a:buFont typeface="Arial"/>
              <a:buChar char="•"/>
            </a:pPr>
            <a:r>
              <a:rPr lang="en-US" sz="3299">
                <a:solidFill>
                  <a:srgbClr val="141E20"/>
                </a:solidFill>
                <a:latin typeface="Proxima Nova"/>
                <a:ea typeface="Proxima Nova"/>
                <a:cs typeface="Proxima Nova"/>
                <a:sym typeface="Proxima Nova"/>
              </a:rPr>
              <a:t>If the U.S. hosts half of global AI workloads, this could take up 0.5 - 0.7% of its total annual water withdrawal.</a:t>
            </a:r>
          </a:p>
        </p:txBody>
      </p:sp>
      <p:sp>
        <p:nvSpPr>
          <p:cNvPr id="5" name="TextBox 5"/>
          <p:cNvSpPr txBox="1"/>
          <p:nvPr/>
        </p:nvSpPr>
        <p:spPr>
          <a:xfrm>
            <a:off x="1028700" y="1123370"/>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The Scale of AI's Water Usage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sp>
        <p:nvSpPr>
          <p:cNvPr id="2" name="Freeform 2"/>
          <p:cNvSpPr/>
          <p:nvPr/>
        </p:nvSpPr>
        <p:spPr>
          <a:xfrm>
            <a:off x="-42508" y="5143500"/>
            <a:ext cx="18373018" cy="5143500"/>
          </a:xfrm>
          <a:custGeom>
            <a:avLst/>
            <a:gdLst/>
            <a:ahLst/>
            <a:cxnLst/>
            <a:rect l="l" t="t" r="r" b="b"/>
            <a:pathLst>
              <a:path w="18792593" h="5143500">
                <a:moveTo>
                  <a:pt x="0" y="0"/>
                </a:moveTo>
                <a:lnTo>
                  <a:pt x="18792593" y="0"/>
                </a:lnTo>
                <a:lnTo>
                  <a:pt x="18792593" y="5143500"/>
                </a:lnTo>
                <a:lnTo>
                  <a:pt x="0" y="5143500"/>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061684" y="-13072"/>
            <a:ext cx="11268825" cy="10300072"/>
          </a:xfrm>
          <a:custGeom>
            <a:avLst/>
            <a:gdLst/>
            <a:ahLst/>
            <a:cxnLst/>
            <a:rect l="l" t="t" r="r" b="b"/>
            <a:pathLst>
              <a:path w="11945196" h="10520128">
                <a:moveTo>
                  <a:pt x="0" y="0"/>
                </a:moveTo>
                <a:lnTo>
                  <a:pt x="11945197" y="0"/>
                </a:lnTo>
                <a:lnTo>
                  <a:pt x="11945197" y="10520128"/>
                </a:lnTo>
                <a:lnTo>
                  <a:pt x="0" y="10520128"/>
                </a:lnTo>
                <a:lnTo>
                  <a:pt x="0" y="0"/>
                </a:lnTo>
                <a:close/>
              </a:path>
            </a:pathLst>
          </a:custGeom>
          <a:blipFill>
            <a:blip r:embed="rId4">
              <a:extLst>
                <a:ext uri="{96DAC541-7B7A-43D3-8B79-37D633B846F1}">
                  <asvg:svgBlip xmlns:asvg="http://schemas.microsoft.com/office/drawing/2016/SVG/main" r:embed="rId5"/>
                </a:ext>
              </a:extLst>
            </a:blip>
            <a:stretch>
              <a:fillRect r="-86301"/>
            </a:stretch>
          </a:blipFill>
        </p:spPr>
        <p:txBody>
          <a:bodyPr/>
          <a:lstStyle/>
          <a:p>
            <a:endParaRPr lang="en-US"/>
          </a:p>
        </p:txBody>
      </p:sp>
      <p:sp>
        <p:nvSpPr>
          <p:cNvPr id="4" name="TextBox 4"/>
          <p:cNvSpPr txBox="1"/>
          <p:nvPr/>
        </p:nvSpPr>
        <p:spPr>
          <a:xfrm>
            <a:off x="1028700" y="3797675"/>
            <a:ext cx="16230600" cy="2629535"/>
          </a:xfrm>
          <a:prstGeom prst="rect">
            <a:avLst/>
          </a:prstGeom>
        </p:spPr>
        <p:txBody>
          <a:bodyPr lIns="0" tIns="0" rIns="0" bIns="0" rtlCol="0" anchor="t">
            <a:spAutoFit/>
          </a:bodyPr>
          <a:lstStyle/>
          <a:p>
            <a:pPr marL="1640841" lvl="2" indent="-546947" algn="l">
              <a:lnSpc>
                <a:spcPts val="4180"/>
              </a:lnSpc>
              <a:buFont typeface="Arial"/>
              <a:buChar char="⚬"/>
            </a:pPr>
            <a:r>
              <a:rPr lang="en-US" sz="3800">
                <a:solidFill>
                  <a:srgbClr val="141E20"/>
                </a:solidFill>
                <a:latin typeface="Proxima Nova"/>
                <a:ea typeface="Proxima Nova"/>
                <a:cs typeface="Proxima Nova"/>
                <a:sym typeface="Proxima Nova"/>
              </a:rPr>
              <a:t>Transparency is key. </a:t>
            </a:r>
          </a:p>
          <a:p>
            <a:pPr algn="l">
              <a:lnSpc>
                <a:spcPts val="4180"/>
              </a:lnSpc>
            </a:pPr>
            <a:endParaRPr lang="en-US" sz="3800">
              <a:solidFill>
                <a:srgbClr val="141E20"/>
              </a:solidFill>
              <a:latin typeface="Proxima Nova"/>
              <a:ea typeface="Proxima Nova"/>
              <a:cs typeface="Proxima Nova"/>
              <a:sym typeface="Proxima Nova"/>
            </a:endParaRPr>
          </a:p>
          <a:p>
            <a:pPr marL="1640841" lvl="2" indent="-546947" algn="l">
              <a:lnSpc>
                <a:spcPts val="4180"/>
              </a:lnSpc>
              <a:buFont typeface="Arial"/>
              <a:buChar char="⚬"/>
            </a:pPr>
            <a:r>
              <a:rPr lang="en-US" sz="3800">
                <a:solidFill>
                  <a:srgbClr val="141E20"/>
                </a:solidFill>
                <a:latin typeface="Proxima Nova"/>
                <a:ea typeface="Proxima Nova"/>
                <a:cs typeface="Proxima Nova"/>
                <a:sym typeface="Proxima Nova"/>
              </a:rPr>
              <a:t>"Unfollow the Sun." </a:t>
            </a:r>
          </a:p>
          <a:p>
            <a:pPr algn="l">
              <a:lnSpc>
                <a:spcPts val="4180"/>
              </a:lnSpc>
            </a:pPr>
            <a:endParaRPr lang="en-US" sz="3800">
              <a:solidFill>
                <a:srgbClr val="141E20"/>
              </a:solidFill>
              <a:latin typeface="Proxima Nova"/>
              <a:ea typeface="Proxima Nova"/>
              <a:cs typeface="Proxima Nova"/>
              <a:sym typeface="Proxima Nova"/>
            </a:endParaRPr>
          </a:p>
          <a:p>
            <a:pPr marL="1640841" lvl="2" indent="-546947" algn="l">
              <a:lnSpc>
                <a:spcPts val="4180"/>
              </a:lnSpc>
              <a:buFont typeface="Arial"/>
              <a:buChar char="⚬"/>
            </a:pPr>
            <a:r>
              <a:rPr lang="en-US" sz="3800">
                <a:solidFill>
                  <a:srgbClr val="141E20"/>
                </a:solidFill>
                <a:latin typeface="Proxima Nova"/>
                <a:ea typeface="Proxima Nova"/>
                <a:cs typeface="Proxima Nova"/>
                <a:sym typeface="Proxima Nova"/>
              </a:rPr>
              <a:t>Optimize "When" and "Where.</a:t>
            </a:r>
          </a:p>
        </p:txBody>
      </p:sp>
      <p:sp>
        <p:nvSpPr>
          <p:cNvPr id="5" name="TextBox 5"/>
          <p:cNvSpPr txBox="1"/>
          <p:nvPr/>
        </p:nvSpPr>
        <p:spPr>
          <a:xfrm>
            <a:off x="1028700" y="1123370"/>
            <a:ext cx="16230600" cy="1038225"/>
          </a:xfrm>
          <a:prstGeom prst="rect">
            <a:avLst/>
          </a:prstGeom>
        </p:spPr>
        <p:txBody>
          <a:bodyPr lIns="0" tIns="0" rIns="0" bIns="0" rtlCol="0" anchor="t">
            <a:spAutoFit/>
          </a:bodyPr>
          <a:lstStyle/>
          <a:p>
            <a:pPr algn="ctr">
              <a:lnSpc>
                <a:spcPts val="8400"/>
              </a:lnSpc>
              <a:spcBef>
                <a:spcPct val="0"/>
              </a:spcBef>
            </a:pPr>
            <a:r>
              <a:rPr lang="en-US" sz="6000" b="1">
                <a:solidFill>
                  <a:srgbClr val="141E20"/>
                </a:solidFill>
                <a:latin typeface="Proxima Nova Bold"/>
                <a:ea typeface="Proxima Nova Bold"/>
                <a:cs typeface="Proxima Nova Bold"/>
                <a:sym typeface="Proxima Nova Bold"/>
              </a:rPr>
              <a:t>Taking Action: Reducing AI's Water Footprint</a:t>
            </a:r>
          </a:p>
        </p:txBody>
      </p:sp>
      <p:sp>
        <p:nvSpPr>
          <p:cNvPr id="6" name="TextBox 6"/>
          <p:cNvSpPr txBox="1"/>
          <p:nvPr/>
        </p:nvSpPr>
        <p:spPr>
          <a:xfrm>
            <a:off x="4600674" y="2133020"/>
            <a:ext cx="9086652" cy="591186"/>
          </a:xfrm>
          <a:prstGeom prst="rect">
            <a:avLst/>
          </a:prstGeom>
        </p:spPr>
        <p:txBody>
          <a:bodyPr lIns="0" tIns="0" rIns="0" bIns="0" rtlCol="0" anchor="t">
            <a:spAutoFit/>
          </a:bodyPr>
          <a:lstStyle/>
          <a:p>
            <a:pPr algn="ctr">
              <a:lnSpc>
                <a:spcPts val="4809"/>
              </a:lnSpc>
              <a:spcBef>
                <a:spcPct val="0"/>
              </a:spcBef>
            </a:pPr>
            <a:r>
              <a:rPr lang="en-US" sz="3699" i="1">
                <a:solidFill>
                  <a:srgbClr val="141E20"/>
                </a:solidFill>
                <a:latin typeface="Proxima Nova Italics"/>
                <a:ea typeface="Proxima Nova Italics"/>
                <a:cs typeface="Proxima Nova Italics"/>
                <a:sym typeface="Proxima Nova Italics"/>
              </a:rPr>
              <a:t>What Corporations and Companies Can Do: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9F936E882A84AB9DC1E3C7452F8A8" ma:contentTypeVersion="18" ma:contentTypeDescription="Create a new document." ma:contentTypeScope="" ma:versionID="77c7fc101ad29387c880e4fc26aa2d54">
  <xsd:schema xmlns:xsd="http://www.w3.org/2001/XMLSchema" xmlns:xs="http://www.w3.org/2001/XMLSchema" xmlns:p="http://schemas.microsoft.com/office/2006/metadata/properties" xmlns:ns2="b6d79c6a-8a2f-47d2-8294-c77cb9768f23" xmlns:ns3="658911d3-54ee-479e-91c3-b59da27807b1" targetNamespace="http://schemas.microsoft.com/office/2006/metadata/properties" ma:root="true" ma:fieldsID="c682bedbf7d6a1cf7850a7bce85e3441" ns2:_="" ns3:_="">
    <xsd:import namespace="b6d79c6a-8a2f-47d2-8294-c77cb9768f23"/>
    <xsd:import namespace="658911d3-54ee-479e-91c3-b59da27807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79c6a-8a2f-47d2-8294-c77cb9768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ed340a1-1d34-4dbc-ae5f-4fa748ba2cd1"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8911d3-54ee-479e-91c3-b59da27807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8c73563-deaa-414d-94d1-0b8696b7fbcc}" ma:internalName="TaxCatchAll" ma:showField="CatchAllData" ma:web="658911d3-54ee-479e-91c3-b59da27807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58911d3-54ee-479e-91c3-b59da27807b1" xsi:nil="true"/>
    <lcf76f155ced4ddcb4097134ff3c332f xmlns="b6d79c6a-8a2f-47d2-8294-c77cb9768f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AE9606-FDB2-4940-9513-B030DA08E92F}"/>
</file>

<file path=customXml/itemProps2.xml><?xml version="1.0" encoding="utf-8"?>
<ds:datastoreItem xmlns:ds="http://schemas.openxmlformats.org/officeDocument/2006/customXml" ds:itemID="{54BACF3B-1752-48C0-89AA-85BDD841A5C0}"/>
</file>

<file path=customXml/itemProps3.xml><?xml version="1.0" encoding="utf-8"?>
<ds:datastoreItem xmlns:ds="http://schemas.openxmlformats.org/officeDocument/2006/customXml" ds:itemID="{D098DFCE-7FF7-4DB2-9C4C-CCF4041FABC6}"/>
</file>

<file path=docProps/app.xml><?xml version="1.0" encoding="utf-8"?>
<Properties xmlns="http://schemas.openxmlformats.org/officeDocument/2006/extended-properties" xmlns:vt="http://schemas.openxmlformats.org/officeDocument/2006/docPropsVTypes">
  <TotalTime>8</TotalTime>
  <Words>1267</Words>
  <Application>Microsoft Office PowerPoint</Application>
  <PresentationFormat>Custom</PresentationFormat>
  <Paragraphs>129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Blue Neon Green Gradient AI Technology Business Presentation</dc:title>
  <cp:lastModifiedBy>Chouhan, Pari (Student)</cp:lastModifiedBy>
  <cp:revision>3</cp:revision>
  <dcterms:created xsi:type="dcterms:W3CDTF">2006-08-16T00:00:00Z</dcterms:created>
  <dcterms:modified xsi:type="dcterms:W3CDTF">2025-01-16T16:31:35Z</dcterms:modified>
  <dc:identifier>DAGcNZMnb5Q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0x010100AEB9F936E882A84AB9DC1E3C7452F8A8</vt:lpwstr>
  </property>
</Properties>
</file>