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Do Hyeon" panose="020B0604020202020204" charset="-127"/>
      <p:regular r:id="rId20"/>
    </p:embeddedFont>
    <p:embeddedFont>
      <p:font typeface="Assistant Regular" pitchFamily="2" charset="-79"/>
      <p:regular r:id="rId21"/>
    </p:embeddedFont>
    <p:embeddedFont>
      <p:font typeface="Assistant Regular Bold" panose="020B0604020202020204" charset="-79"/>
      <p:regular r:id="rId22"/>
      <p:bold r:id="rId23"/>
    </p:embeddedFont>
    <p:embeddedFont>
      <p:font typeface="Canva Sans Bold" panose="020B0604020202020204" charset="0"/>
      <p:regular r:id="rId24"/>
      <p:bold r:id="rId25"/>
    </p:embeddedFont>
    <p:embeddedFont>
      <p:font typeface="Heebo Black" pitchFamily="2" charset="-79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DC2E6-543E-588A-3E2B-E1E28BBF9F0A}" v="3" dt="2025-01-16T19:49:53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13" autoAdjust="0"/>
  </p:normalViewPr>
  <p:slideViewPr>
    <p:cSldViewPr>
      <p:cViewPr varScale="1">
        <p:scale>
          <a:sx n="79" d="100"/>
          <a:sy n="79" d="100"/>
        </p:scale>
        <p:origin x="60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, Hyun (Student)" userId="S::hlee5@trincoll.edu::b67fdeb9-6cb8-4c13-b6a9-cb34183d0e60" providerId="AD" clId="Web-{194DC2E6-543E-588A-3E2B-E1E28BBF9F0A}"/>
    <pc:docChg chg="modSld">
      <pc:chgData name="Lee, Hyun (Student)" userId="S::hlee5@trincoll.edu::b67fdeb9-6cb8-4c13-b6a9-cb34183d0e60" providerId="AD" clId="Web-{194DC2E6-543E-588A-3E2B-E1E28BBF9F0A}" dt="2025-01-16T19:49:53.006" v="2" actId="1076"/>
      <pc:docMkLst>
        <pc:docMk/>
      </pc:docMkLst>
      <pc:sldChg chg="modSp">
        <pc:chgData name="Lee, Hyun (Student)" userId="S::hlee5@trincoll.edu::b67fdeb9-6cb8-4c13-b6a9-cb34183d0e60" providerId="AD" clId="Web-{194DC2E6-543E-588A-3E2B-E1E28BBF9F0A}" dt="2025-01-16T19:49:53.006" v="2" actId="1076"/>
        <pc:sldMkLst>
          <pc:docMk/>
          <pc:sldMk cId="0" sldId="256"/>
        </pc:sldMkLst>
        <pc:spChg chg="mod">
          <ac:chgData name="Lee, Hyun (Student)" userId="S::hlee5@trincoll.edu::b67fdeb9-6cb8-4c13-b6a9-cb34183d0e60" providerId="AD" clId="Web-{194DC2E6-543E-588A-3E2B-E1E28BBF9F0A}" dt="2025-01-16T19:49:53.006" v="2" actId="1076"/>
          <ac:spMkLst>
            <pc:docMk/>
            <pc:sldMk cId="0" sldId="256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all of us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Mason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joon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while AI tools like LLMs (Large Language Models) show impressive capabilities in generating text, they also have a serious problem: they confidently produce incorrect, fabricated, or misleading information, known as "hallucinations"</a:t>
            </a:r>
          </a:p>
          <a:p>
            <a:endParaRPr lang="en-US"/>
          </a:p>
          <a:p>
            <a:r>
              <a:rPr lang="en-US"/>
              <a:t>hyun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while AI tools like LLMs (Large Language Models) show impressive capabilities in generating text, they also have a serious problem: they confidently produce incorrect, fabricated, or misleading information, known as "hallucinations"</a:t>
            </a:r>
          </a:p>
          <a:p>
            <a:endParaRPr lang="en-US"/>
          </a:p>
          <a:p>
            <a:r>
              <a:rPr lang="en-US"/>
              <a:t>hyun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while AI tools like LLMs (Large Language Models) show impressive capabilities in generating text, they also have a serious problem: they confidently produce incorrect, fabricated, or misleading information, known as "hallucinations"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while AI tools like LLMs (Large Language Models) show impressive capabilities in generating text, they also have a serious problem: they confidently produce incorrect, fabricated, or misleading information, known as "hallucinations"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Identifying when an LLM provides incorrect information based on existing data, but without fabricating new details. For example, an LLM might give an incorrect value for a patient's blood sugar level</a:t>
            </a:r>
          </a:p>
          <a:p>
            <a:endParaRPr lang="en-US"/>
          </a:p>
          <a:p>
            <a:r>
              <a:rPr lang="en-US"/>
              <a:t>Recognizing when an LLM fails to correctly understand input or context, leading to inaccurate responses</a:t>
            </a:r>
          </a:p>
          <a:p>
            <a:endParaRPr lang="en-US"/>
          </a:p>
          <a:p>
            <a:r>
              <a:rPr lang="en-US"/>
              <a:t>Look for outputs that are false, fabricated, or inconsistent with the LLM's training data. This includes self-contradictory or paradoxical statements</a:t>
            </a:r>
          </a:p>
          <a:p>
            <a:endParaRPr lang="en-US"/>
          </a:p>
          <a:p>
            <a:r>
              <a:rPr lang="en-US"/>
              <a:t>Sidra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Mason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Mason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9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7676" y="-2244933"/>
            <a:ext cx="11747274" cy="5668060"/>
          </a:xfrm>
          <a:custGeom>
            <a:avLst/>
            <a:gdLst/>
            <a:ahLst/>
            <a:cxnLst/>
            <a:rect l="l" t="t" r="r" b="b"/>
            <a:pathLst>
              <a:path w="11747274" h="5668060">
                <a:moveTo>
                  <a:pt x="0" y="0"/>
                </a:moveTo>
                <a:lnTo>
                  <a:pt x="11747274" y="0"/>
                </a:lnTo>
                <a:lnTo>
                  <a:pt x="11747274" y="5668060"/>
                </a:lnTo>
                <a:lnTo>
                  <a:pt x="0" y="5668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0059598" y="6176464"/>
            <a:ext cx="11992069" cy="5786173"/>
          </a:xfrm>
          <a:custGeom>
            <a:avLst/>
            <a:gdLst/>
            <a:ahLst/>
            <a:cxnLst/>
            <a:rect l="l" t="t" r="r" b="b"/>
            <a:pathLst>
              <a:path w="11992069" h="5786173">
                <a:moveTo>
                  <a:pt x="0" y="0"/>
                </a:moveTo>
                <a:lnTo>
                  <a:pt x="11992069" y="0"/>
                </a:lnTo>
                <a:lnTo>
                  <a:pt x="11992069" y="5786173"/>
                </a:lnTo>
                <a:lnTo>
                  <a:pt x="0" y="5786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33222" y="2997300"/>
            <a:ext cx="17403413" cy="5303351"/>
            <a:chOff x="-24191" y="-47625"/>
            <a:chExt cx="23204551" cy="7071135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23180360" cy="4599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sz="8400" spc="168">
                  <a:solidFill>
                    <a:srgbClr val="FFFFFF"/>
                  </a:solidFill>
                  <a:latin typeface="Do Hyeon"/>
                  <a:ea typeface="Do Hyeon"/>
                  <a:cs typeface="Do Hyeon"/>
                  <a:sym typeface="Do Hyeon"/>
                </a:rPr>
                <a:t>THE ETHICAL TIGHTROPE: NAVIGATING HALLUCINATION, FABRICATION, AND MISINFORMATION IN THE AGE OF AI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24191" y="6468881"/>
              <a:ext cx="23180360" cy="5546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>
                  <a:solidFill>
                    <a:srgbClr val="FFFFFF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Date: Jan 16, 2025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8022038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954539" y="1028700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78351" y="6352898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1"/>
                </a:lnTo>
                <a:lnTo>
                  <a:pt x="0" y="2287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06919" y="1646831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1"/>
                </a:lnTo>
                <a:lnTo>
                  <a:pt x="0" y="2287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753893" y="8022038"/>
            <a:ext cx="1306314" cy="1404639"/>
          </a:xfrm>
          <a:custGeom>
            <a:avLst/>
            <a:gdLst/>
            <a:ahLst/>
            <a:cxnLst/>
            <a:rect l="l" t="t" r="r" b="b"/>
            <a:pathLst>
              <a:path w="1306314" h="1404639">
                <a:moveTo>
                  <a:pt x="0" y="0"/>
                </a:moveTo>
                <a:lnTo>
                  <a:pt x="1306315" y="0"/>
                </a:lnTo>
                <a:lnTo>
                  <a:pt x="1306315" y="1404640"/>
                </a:lnTo>
                <a:lnTo>
                  <a:pt x="0" y="1404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36337">
            <a:off x="-1378092" y="-7769660"/>
            <a:ext cx="12375396" cy="14495339"/>
          </a:xfrm>
          <a:custGeom>
            <a:avLst/>
            <a:gdLst/>
            <a:ahLst/>
            <a:cxnLst/>
            <a:rect l="l" t="t" r="r" b="b"/>
            <a:pathLst>
              <a:path w="12375396" h="14495339">
                <a:moveTo>
                  <a:pt x="0" y="0"/>
                </a:moveTo>
                <a:lnTo>
                  <a:pt x="12375396" y="0"/>
                </a:lnTo>
                <a:lnTo>
                  <a:pt x="12375396" y="14495338"/>
                </a:lnTo>
                <a:lnTo>
                  <a:pt x="0" y="14495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1257" y="8022038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06125" y="6352898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1"/>
                </a:lnTo>
                <a:lnTo>
                  <a:pt x="0" y="2287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259300" y="3543823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61742" y="-3019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2740059"/>
            <a:ext cx="16405833" cy="5447975"/>
          </a:xfrm>
          <a:custGeom>
            <a:avLst/>
            <a:gdLst/>
            <a:ahLst/>
            <a:cxnLst/>
            <a:rect l="l" t="t" r="r" b="b"/>
            <a:pathLst>
              <a:path w="16405833" h="5447975">
                <a:moveTo>
                  <a:pt x="0" y="0"/>
                </a:moveTo>
                <a:lnTo>
                  <a:pt x="16405833" y="0"/>
                </a:lnTo>
                <a:lnTo>
                  <a:pt x="16405833" y="5447975"/>
                </a:lnTo>
                <a:lnTo>
                  <a:pt x="0" y="54479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807154" y="1390650"/>
            <a:ext cx="6337846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99" b="1" spc="204" dirty="0">
                <a:solidFill>
                  <a:srgbClr val="FFFFFF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Example of Hallucination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846408" cy="10287000"/>
          </a:xfrm>
          <a:custGeom>
            <a:avLst/>
            <a:gdLst/>
            <a:ahLst/>
            <a:cxnLst/>
            <a:rect l="l" t="t" r="r" b="b"/>
            <a:pathLst>
              <a:path w="6846408" h="10287000">
                <a:moveTo>
                  <a:pt x="0" y="0"/>
                </a:moveTo>
                <a:lnTo>
                  <a:pt x="6846408" y="0"/>
                </a:lnTo>
                <a:lnTo>
                  <a:pt x="68464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760" r="-627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126705">
            <a:off x="15050574" y="-596465"/>
            <a:ext cx="3288317" cy="3144454"/>
          </a:xfrm>
          <a:custGeom>
            <a:avLst/>
            <a:gdLst/>
            <a:ahLst/>
            <a:cxnLst/>
            <a:rect l="l" t="t" r="r" b="b"/>
            <a:pathLst>
              <a:path w="3288317" h="3144454">
                <a:moveTo>
                  <a:pt x="0" y="0"/>
                </a:moveTo>
                <a:lnTo>
                  <a:pt x="3288317" y="0"/>
                </a:lnTo>
                <a:lnTo>
                  <a:pt x="3288317" y="3144453"/>
                </a:lnTo>
                <a:lnTo>
                  <a:pt x="0" y="314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442977" y="310580"/>
            <a:ext cx="8293690" cy="256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b="1" dirty="0">
                <a:solidFill>
                  <a:srgbClr val="8D0A75"/>
                </a:solidFill>
                <a:latin typeface="Heebo Black"/>
                <a:ea typeface="Heebo Black"/>
                <a:cs typeface="Heebo Black"/>
                <a:sym typeface="Heebo Black"/>
              </a:rPr>
              <a:t>Types of hallucination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89553" y="5133852"/>
            <a:ext cx="7000537" cy="53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8D0A75"/>
                </a:solidFill>
                <a:latin typeface="Heebo Black"/>
                <a:ea typeface="Heebo Black"/>
                <a:cs typeface="Heebo Black"/>
                <a:sym typeface="Heebo Black"/>
              </a:rPr>
              <a:t>Factual Incorrectness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89553" y="7338465"/>
            <a:ext cx="7000537" cy="46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7937728" y="6696649"/>
            <a:ext cx="7000537" cy="53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8D0A75"/>
                </a:solidFill>
                <a:latin typeface="Heebo Black"/>
                <a:ea typeface="Heebo Black"/>
                <a:cs typeface="Heebo Black"/>
                <a:sym typeface="Heebo Black"/>
              </a:rPr>
              <a:t> Misinterpretation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37728" y="8105139"/>
            <a:ext cx="7000537" cy="53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8D0A75"/>
                </a:solidFill>
                <a:latin typeface="Heebo Black"/>
                <a:ea typeface="Heebo Black"/>
                <a:cs typeface="Heebo Black"/>
                <a:sym typeface="Heebo Black"/>
              </a:rPr>
              <a:t> Inconsistencies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029584" y="6971028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340890" y="10287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80325" y="1104900"/>
            <a:ext cx="8778975" cy="2568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900"/>
              </a:lnSpc>
            </a:pPr>
            <a:r>
              <a:rPr lang="en-US" sz="9000" b="1" dirty="0">
                <a:solidFill>
                  <a:srgbClr val="8D0A75"/>
                </a:solidFill>
                <a:latin typeface="Heebo Black"/>
                <a:ea typeface="Heebo Black"/>
                <a:cs typeface="Heebo Black"/>
                <a:sym typeface="Heebo Black"/>
              </a:rPr>
              <a:t>Navigate around hallucinations </a:t>
            </a:r>
          </a:p>
        </p:txBody>
      </p:sp>
      <p:sp>
        <p:nvSpPr>
          <p:cNvPr id="3" name="Freeform 3"/>
          <p:cNvSpPr/>
          <p:nvPr/>
        </p:nvSpPr>
        <p:spPr>
          <a:xfrm rot="2126705">
            <a:off x="129755" y="-335111"/>
            <a:ext cx="3288317" cy="3144454"/>
          </a:xfrm>
          <a:custGeom>
            <a:avLst/>
            <a:gdLst/>
            <a:ahLst/>
            <a:cxnLst/>
            <a:rect l="l" t="t" r="r" b="b"/>
            <a:pathLst>
              <a:path w="3288317" h="3144454">
                <a:moveTo>
                  <a:pt x="0" y="0"/>
                </a:moveTo>
                <a:lnTo>
                  <a:pt x="3288318" y="0"/>
                </a:lnTo>
                <a:lnTo>
                  <a:pt x="3288318" y="3144453"/>
                </a:lnTo>
                <a:lnTo>
                  <a:pt x="0" y="3144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61257" y="8022038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06125" y="6352898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1"/>
                </a:lnTo>
                <a:lnTo>
                  <a:pt x="0" y="2287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020768" y="-574486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1"/>
                </a:lnTo>
                <a:lnTo>
                  <a:pt x="0" y="2287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703264" y="4792286"/>
            <a:ext cx="3833850" cy="4466014"/>
            <a:chOff x="0" y="0"/>
            <a:chExt cx="5111801" cy="5954686"/>
          </a:xfrm>
        </p:grpSpPr>
        <p:sp>
          <p:nvSpPr>
            <p:cNvPr id="9" name="TextBox 9"/>
            <p:cNvSpPr txBox="1"/>
            <p:nvPr/>
          </p:nvSpPr>
          <p:spPr>
            <a:xfrm>
              <a:off x="0" y="3719486"/>
              <a:ext cx="5111801" cy="223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2800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Educate people about how AI works, its limitations, and ethical use.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851373"/>
              <a:ext cx="5111801" cy="1422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33123B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Promote A.I. Literacy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6675"/>
              <a:ext cx="5111801" cy="134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7000" b="1">
                  <a:solidFill>
                    <a:srgbClr val="8D0A75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01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80115" y="4792286"/>
            <a:ext cx="3924204" cy="4046914"/>
            <a:chOff x="0" y="0"/>
            <a:chExt cx="5232272" cy="539588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3719486"/>
              <a:ext cx="5232272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2800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Hallucinations are currently part of AI. It does not suffice on its own.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851373"/>
              <a:ext cx="5232272" cy="1422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33123B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Use it as a tool, not a replacement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5232272" cy="134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7000" b="1">
                  <a:solidFill>
                    <a:srgbClr val="8D0A75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02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747675" y="4792286"/>
            <a:ext cx="3804233" cy="4717354"/>
            <a:chOff x="0" y="0"/>
            <a:chExt cx="5072310" cy="6289806"/>
          </a:xfrm>
        </p:grpSpPr>
        <p:sp>
          <p:nvSpPr>
            <p:cNvPr id="17" name="TextBox 17"/>
            <p:cNvSpPr txBox="1"/>
            <p:nvPr/>
          </p:nvSpPr>
          <p:spPr>
            <a:xfrm>
              <a:off x="0" y="3013206"/>
              <a:ext cx="5072310" cy="327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endParaRPr/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Information is ever changing, verifying outputs should be standardize to limit spread of misinformation.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851373"/>
              <a:ext cx="5072310" cy="715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33123B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Stay Skeptical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6675"/>
              <a:ext cx="5072310" cy="134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00"/>
                </a:lnSpc>
              </a:pPr>
              <a:r>
                <a:rPr lang="en-US" sz="7000" b="1">
                  <a:solidFill>
                    <a:srgbClr val="8D0A75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03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36707" y="-2461724"/>
            <a:ext cx="14428598" cy="6961798"/>
          </a:xfrm>
          <a:custGeom>
            <a:avLst/>
            <a:gdLst/>
            <a:ahLst/>
            <a:cxnLst/>
            <a:rect l="l" t="t" r="r" b="b"/>
            <a:pathLst>
              <a:path w="14428598" h="6961798">
                <a:moveTo>
                  <a:pt x="14428597" y="0"/>
                </a:moveTo>
                <a:lnTo>
                  <a:pt x="0" y="0"/>
                </a:lnTo>
                <a:lnTo>
                  <a:pt x="0" y="6961798"/>
                </a:lnTo>
                <a:lnTo>
                  <a:pt x="14428597" y="6961798"/>
                </a:lnTo>
                <a:lnTo>
                  <a:pt x="1442859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66888" y="10287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00083" y="8538745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955872" y="6339335"/>
            <a:ext cx="4606857" cy="5333553"/>
          </a:xfrm>
          <a:custGeom>
            <a:avLst/>
            <a:gdLst/>
            <a:ahLst/>
            <a:cxnLst/>
            <a:rect l="l" t="t" r="r" b="b"/>
            <a:pathLst>
              <a:path w="4606857" h="5333553">
                <a:moveTo>
                  <a:pt x="0" y="0"/>
                </a:moveTo>
                <a:lnTo>
                  <a:pt x="4606856" y="0"/>
                </a:lnTo>
                <a:lnTo>
                  <a:pt x="4606856" y="5333553"/>
                </a:lnTo>
                <a:lnTo>
                  <a:pt x="0" y="5333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4987489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1"/>
                </a:lnTo>
                <a:lnTo>
                  <a:pt x="0" y="12362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782175" y="2623924"/>
            <a:ext cx="8505825" cy="4727128"/>
          </a:xfrm>
          <a:custGeom>
            <a:avLst/>
            <a:gdLst/>
            <a:ahLst/>
            <a:cxnLst/>
            <a:rect l="l" t="t" r="r" b="b"/>
            <a:pathLst>
              <a:path w="8505825" h="4727128">
                <a:moveTo>
                  <a:pt x="0" y="0"/>
                </a:moveTo>
                <a:lnTo>
                  <a:pt x="8505825" y="0"/>
                </a:lnTo>
                <a:lnTo>
                  <a:pt x="8505825" y="4727129"/>
                </a:lnTo>
                <a:lnTo>
                  <a:pt x="0" y="4727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333461" y="1075149"/>
            <a:ext cx="6810539" cy="320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9"/>
              </a:lnSpc>
            </a:pPr>
            <a:r>
              <a:rPr lang="en-US" sz="7599" b="1">
                <a:solidFill>
                  <a:srgbClr val="FFFFFF"/>
                </a:solidFill>
                <a:latin typeface="Heebo Black"/>
                <a:ea typeface="Heebo Black"/>
                <a:cs typeface="Heebo Black"/>
                <a:sym typeface="Heebo Black"/>
              </a:rPr>
              <a:t>Rising prevalence of AI in Academia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31300" y="4801011"/>
            <a:ext cx="6853037" cy="4730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3725" lvl="1" indent="-331862" algn="l">
              <a:lnSpc>
                <a:spcPts val="3689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Nonsensical images</a:t>
            </a:r>
          </a:p>
          <a:p>
            <a:pPr marL="663725" lvl="1" indent="-331862" algn="l">
              <a:lnSpc>
                <a:spcPts val="3689"/>
              </a:lnSpc>
              <a:buFont typeface="Arial"/>
              <a:buChar char="•"/>
            </a:pPr>
            <a:endParaRPr lang="en-US" sz="4000" dirty="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331863" lvl="1" algn="l">
              <a:lnSpc>
                <a:spcPts val="3689"/>
              </a:lnSpc>
            </a:pPr>
            <a:endParaRPr lang="en-US" sz="4000" dirty="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663725" lvl="1" indent="-331862" algn="l">
              <a:lnSpc>
                <a:spcPts val="3689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Key phrases </a:t>
            </a:r>
          </a:p>
          <a:p>
            <a:pPr marL="331863" lvl="1" algn="l">
              <a:lnSpc>
                <a:spcPts val="3689"/>
              </a:lnSpc>
            </a:pPr>
            <a:endParaRPr lang="en-US" sz="4000" dirty="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marL="1327450" lvl="2" indent="-442483" algn="l">
              <a:lnSpc>
                <a:spcPts val="3689"/>
              </a:lnSpc>
              <a:buFont typeface="Arial"/>
              <a:buChar char="⚬"/>
            </a:pPr>
            <a:r>
              <a:rPr lang="en-US" sz="4000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“As of my knowledge cutoff...”</a:t>
            </a:r>
          </a:p>
          <a:p>
            <a:pPr marL="1327450" lvl="2" indent="-442483" algn="l">
              <a:lnSpc>
                <a:spcPts val="3689"/>
              </a:lnSpc>
              <a:buFont typeface="Arial"/>
              <a:buChar char="⚬"/>
            </a:pPr>
            <a:r>
              <a:rPr lang="en-US" sz="4000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“As an AI language model...”</a:t>
            </a:r>
          </a:p>
          <a:p>
            <a:pPr algn="l">
              <a:lnSpc>
                <a:spcPts val="3689"/>
              </a:lnSpc>
            </a:pPr>
            <a:endParaRPr lang="en-US" sz="3074" dirty="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44952" y="7569732"/>
            <a:ext cx="7780272" cy="75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123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AI Generated image from retracted article of “Cellular Functions of spermatogonial stem cells in relation to JAK/STAT signaling pathway (Xinyu Gua, Liang Dong, and Dingjun Hao)</a:t>
            </a:r>
          </a:p>
          <a:p>
            <a:pPr algn="ctr">
              <a:lnSpc>
                <a:spcPts val="1477"/>
              </a:lnSpc>
              <a:spcBef>
                <a:spcPct val="0"/>
              </a:spcBef>
            </a:pPr>
            <a:endParaRPr lang="en-US" sz="123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ctr">
              <a:lnSpc>
                <a:spcPts val="1477"/>
              </a:lnSpc>
              <a:spcBef>
                <a:spcPct val="0"/>
              </a:spcBef>
            </a:pPr>
            <a:endParaRPr lang="en-US" sz="123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236707" y="-2461724"/>
            <a:ext cx="14428598" cy="6961798"/>
          </a:xfrm>
          <a:custGeom>
            <a:avLst/>
            <a:gdLst/>
            <a:ahLst/>
            <a:cxnLst/>
            <a:rect l="l" t="t" r="r" b="b"/>
            <a:pathLst>
              <a:path w="14428598" h="6961798">
                <a:moveTo>
                  <a:pt x="14428597" y="0"/>
                </a:moveTo>
                <a:lnTo>
                  <a:pt x="0" y="0"/>
                </a:lnTo>
                <a:lnTo>
                  <a:pt x="0" y="6961798"/>
                </a:lnTo>
                <a:lnTo>
                  <a:pt x="14428597" y="6961798"/>
                </a:lnTo>
                <a:lnTo>
                  <a:pt x="1442859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66888" y="10287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33461" y="1075149"/>
            <a:ext cx="7190929" cy="217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9"/>
              </a:lnSpc>
            </a:pPr>
            <a:r>
              <a:rPr lang="en-US" sz="7599" b="1" dirty="0">
                <a:solidFill>
                  <a:srgbClr val="FFFFFF"/>
                </a:solidFill>
                <a:latin typeface="Heebo Black"/>
                <a:ea typeface="Heebo Black"/>
                <a:cs typeface="Heebo Black"/>
                <a:sym typeface="Heebo Black"/>
              </a:rPr>
              <a:t>Impacts of this prevalence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74882" y="4733975"/>
            <a:ext cx="820308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Retraction will occur.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Before this, the user must carefully check the validity of the research.</a:t>
            </a:r>
          </a:p>
        </p:txBody>
      </p:sp>
      <p:sp>
        <p:nvSpPr>
          <p:cNvPr id="7" name="Freeform 7"/>
          <p:cNvSpPr/>
          <p:nvPr/>
        </p:nvSpPr>
        <p:spPr>
          <a:xfrm>
            <a:off x="14955872" y="6339335"/>
            <a:ext cx="4606857" cy="5333553"/>
          </a:xfrm>
          <a:custGeom>
            <a:avLst/>
            <a:gdLst/>
            <a:ahLst/>
            <a:cxnLst/>
            <a:rect l="l" t="t" r="r" b="b"/>
            <a:pathLst>
              <a:path w="4606857" h="5333553">
                <a:moveTo>
                  <a:pt x="0" y="0"/>
                </a:moveTo>
                <a:lnTo>
                  <a:pt x="4606856" y="0"/>
                </a:lnTo>
                <a:lnTo>
                  <a:pt x="4606856" y="5333553"/>
                </a:lnTo>
                <a:lnTo>
                  <a:pt x="0" y="53335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4987489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1"/>
                </a:lnTo>
                <a:lnTo>
                  <a:pt x="0" y="12362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419385" y="165437"/>
            <a:ext cx="6659217" cy="9092863"/>
          </a:xfrm>
          <a:custGeom>
            <a:avLst/>
            <a:gdLst/>
            <a:ahLst/>
            <a:cxnLst/>
            <a:rect l="l" t="t" r="r" b="b"/>
            <a:pathLst>
              <a:path w="6659217" h="9092863">
                <a:moveTo>
                  <a:pt x="0" y="0"/>
                </a:moveTo>
                <a:lnTo>
                  <a:pt x="6659217" y="0"/>
                </a:lnTo>
                <a:lnTo>
                  <a:pt x="6659217" y="9092863"/>
                </a:lnTo>
                <a:lnTo>
                  <a:pt x="0" y="90928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67" r="-17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EDE50D-7768-5DEE-7958-A0ECB5407EA7}"/>
              </a:ext>
            </a:extLst>
          </p:cNvPr>
          <p:cNvSpPr txBox="1"/>
          <p:nvPr/>
        </p:nvSpPr>
        <p:spPr>
          <a:xfrm>
            <a:off x="11872271" y="9283700"/>
            <a:ext cx="6167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Retracted Article for presence of Ai use, “The economic case</a:t>
            </a:r>
          </a:p>
          <a:p>
            <a:r>
              <a:rPr lang="en-US" dirty="0">
                <a:solidFill>
                  <a:schemeClr val="bg1"/>
                </a:solidFill>
              </a:rPr>
              <a:t>for blend fuels” (</a:t>
            </a:r>
            <a:r>
              <a:rPr lang="en-US" dirty="0" err="1">
                <a:solidFill>
                  <a:schemeClr val="bg1"/>
                </a:solidFill>
              </a:rPr>
              <a:t>Cemil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Koyunoğlu</a:t>
            </a:r>
            <a:r>
              <a:rPr lang="en-US" dirty="0">
                <a:solidFill>
                  <a:schemeClr val="bg1"/>
                </a:solidFill>
              </a:rPr>
              <a:t>) available online Oct 26, 2024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45804">
            <a:off x="10682967" y="3706429"/>
            <a:ext cx="12375396" cy="14495339"/>
          </a:xfrm>
          <a:custGeom>
            <a:avLst/>
            <a:gdLst/>
            <a:ahLst/>
            <a:cxnLst/>
            <a:rect l="l" t="t" r="r" b="b"/>
            <a:pathLst>
              <a:path w="12375396" h="14495339">
                <a:moveTo>
                  <a:pt x="0" y="0"/>
                </a:moveTo>
                <a:lnTo>
                  <a:pt x="12375395" y="0"/>
                </a:lnTo>
                <a:lnTo>
                  <a:pt x="12375395" y="14495339"/>
                </a:lnTo>
                <a:lnTo>
                  <a:pt x="0" y="14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709566">
            <a:off x="-4038325" y="-8075025"/>
            <a:ext cx="12375396" cy="14495339"/>
          </a:xfrm>
          <a:custGeom>
            <a:avLst/>
            <a:gdLst/>
            <a:ahLst/>
            <a:cxnLst/>
            <a:rect l="l" t="t" r="r" b="b"/>
            <a:pathLst>
              <a:path w="12375396" h="14495339">
                <a:moveTo>
                  <a:pt x="0" y="0"/>
                </a:moveTo>
                <a:lnTo>
                  <a:pt x="12375395" y="0"/>
                </a:lnTo>
                <a:lnTo>
                  <a:pt x="12375395" y="14495339"/>
                </a:lnTo>
                <a:lnTo>
                  <a:pt x="0" y="14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99868" y="-163964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1"/>
                </a:lnTo>
                <a:lnTo>
                  <a:pt x="0" y="2287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81055" y="7300241"/>
            <a:ext cx="10747122" cy="2632624"/>
          </a:xfrm>
          <a:custGeom>
            <a:avLst/>
            <a:gdLst/>
            <a:ahLst/>
            <a:cxnLst/>
            <a:rect l="l" t="t" r="r" b="b"/>
            <a:pathLst>
              <a:path w="10747122" h="2632624">
                <a:moveTo>
                  <a:pt x="0" y="0"/>
                </a:moveTo>
                <a:lnTo>
                  <a:pt x="10747122" y="0"/>
                </a:lnTo>
                <a:lnTo>
                  <a:pt x="10747122" y="2632624"/>
                </a:lnTo>
                <a:lnTo>
                  <a:pt x="0" y="2632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881055" y="1409120"/>
            <a:ext cx="13382533" cy="7499547"/>
            <a:chOff x="0" y="0"/>
            <a:chExt cx="17843377" cy="9999396"/>
          </a:xfrm>
        </p:grpSpPr>
        <p:sp>
          <p:nvSpPr>
            <p:cNvPr id="8" name="TextBox 8"/>
            <p:cNvSpPr txBox="1"/>
            <p:nvPr/>
          </p:nvSpPr>
          <p:spPr>
            <a:xfrm>
              <a:off x="0" y="76200"/>
              <a:ext cx="17843377" cy="1748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900"/>
                </a:lnSpc>
              </a:pPr>
              <a:r>
                <a:rPr lang="en-US" sz="9000" b="1">
                  <a:solidFill>
                    <a:srgbClr val="8D0A75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In the classroom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25396"/>
              <a:ext cx="17843377" cy="7874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79"/>
                </a:lnSpc>
              </a:pPr>
              <a:r>
                <a:rPr lang="en-US" sz="3899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To reinstate trust between students and faculty</a:t>
              </a:r>
            </a:p>
            <a:p>
              <a:pPr algn="l">
                <a:lnSpc>
                  <a:spcPts val="4679"/>
                </a:lnSpc>
              </a:pPr>
              <a:endParaRPr lang="en-US" sz="3899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endParaRPr>
            </a:p>
            <a:p>
              <a:pPr algn="l">
                <a:lnSpc>
                  <a:spcPts val="4679"/>
                </a:lnSpc>
              </a:pPr>
              <a:r>
                <a:rPr lang="en-US" sz="3899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Faculty should label assignments with how much AI is tolerable (NA, CU) for better transparency in their syllabi</a:t>
              </a:r>
            </a:p>
            <a:p>
              <a:pPr algn="l">
                <a:lnSpc>
                  <a:spcPts val="4679"/>
                </a:lnSpc>
              </a:pPr>
              <a:endParaRPr lang="en-US" sz="3899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endParaRPr>
            </a:p>
            <a:p>
              <a:pPr algn="l">
                <a:lnSpc>
                  <a:spcPts val="4679"/>
                </a:lnSpc>
              </a:pPr>
              <a:r>
                <a:rPr lang="en-US" sz="3899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Have a table in the syllabus outlining each assignment as such:</a:t>
              </a:r>
            </a:p>
            <a:p>
              <a:pPr algn="l">
                <a:lnSpc>
                  <a:spcPts val="4679"/>
                </a:lnSpc>
              </a:pPr>
              <a:endParaRPr lang="en-US" sz="3899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endParaRPr>
            </a:p>
            <a:p>
              <a:pPr algn="l">
                <a:lnSpc>
                  <a:spcPts val="4679"/>
                </a:lnSpc>
              </a:pPr>
              <a:endParaRPr lang="en-US" sz="3899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endParaRPr>
            </a:p>
            <a:p>
              <a:pPr algn="l">
                <a:lnSpc>
                  <a:spcPts val="4679"/>
                </a:lnSpc>
              </a:pPr>
              <a:endParaRPr lang="en-US" sz="3899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endParaRPr>
            </a:p>
            <a:p>
              <a:pPr algn="l">
                <a:lnSpc>
                  <a:spcPts val="4679"/>
                </a:lnSpc>
              </a:pPr>
              <a:endParaRPr lang="en-US" sz="3899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55775" y="8640169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1" y="0"/>
                </a:lnTo>
                <a:lnTo>
                  <a:pt x="2459431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48147" y="8269323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1"/>
                </a:lnTo>
                <a:lnTo>
                  <a:pt x="0" y="12362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126705">
            <a:off x="14974374" y="-596465"/>
            <a:ext cx="3288317" cy="3144454"/>
          </a:xfrm>
          <a:custGeom>
            <a:avLst/>
            <a:gdLst/>
            <a:ahLst/>
            <a:cxnLst/>
            <a:rect l="l" t="t" r="r" b="b"/>
            <a:pathLst>
              <a:path w="3288317" h="3144454">
                <a:moveTo>
                  <a:pt x="0" y="0"/>
                </a:moveTo>
                <a:lnTo>
                  <a:pt x="3288317" y="0"/>
                </a:lnTo>
                <a:lnTo>
                  <a:pt x="3288317" y="3144453"/>
                </a:lnTo>
                <a:lnTo>
                  <a:pt x="0" y="3144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960917" y="6641151"/>
            <a:ext cx="7298383" cy="311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2000" spc="100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AI Ethics Presentation | January 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1589" y="3977251"/>
            <a:ext cx="145941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Disclosure: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slide deck involved the use of Google LM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109722">
            <a:off x="-1332064" y="4856878"/>
            <a:ext cx="6576793" cy="7614232"/>
          </a:xfrm>
          <a:custGeom>
            <a:avLst/>
            <a:gdLst/>
            <a:ahLst/>
            <a:cxnLst/>
            <a:rect l="l" t="t" r="r" b="b"/>
            <a:pathLst>
              <a:path w="6576793" h="7614232">
                <a:moveTo>
                  <a:pt x="0" y="0"/>
                </a:moveTo>
                <a:lnTo>
                  <a:pt x="6576793" y="0"/>
                </a:lnTo>
                <a:lnTo>
                  <a:pt x="6576793" y="7614232"/>
                </a:lnTo>
                <a:lnTo>
                  <a:pt x="0" y="7614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126705">
            <a:off x="14707674" y="-577415"/>
            <a:ext cx="3288317" cy="3144454"/>
          </a:xfrm>
          <a:custGeom>
            <a:avLst/>
            <a:gdLst/>
            <a:ahLst/>
            <a:cxnLst/>
            <a:rect l="l" t="t" r="r" b="b"/>
            <a:pathLst>
              <a:path w="3288317" h="3144454">
                <a:moveTo>
                  <a:pt x="0" y="0"/>
                </a:moveTo>
                <a:lnTo>
                  <a:pt x="3288317" y="0"/>
                </a:lnTo>
                <a:lnTo>
                  <a:pt x="3288317" y="3144453"/>
                </a:lnTo>
                <a:lnTo>
                  <a:pt x="0" y="3144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 rot="-5400000">
            <a:off x="-479243" y="7274123"/>
            <a:ext cx="33528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 spc="99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AI Ethics  Presentation</a:t>
            </a:r>
          </a:p>
          <a:p>
            <a:pPr algn="l">
              <a:lnSpc>
                <a:spcPts val="2400"/>
              </a:lnSpc>
            </a:pPr>
            <a:r>
              <a:rPr lang="en-US" sz="2000" spc="100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January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09800" y="114300"/>
            <a:ext cx="12649200" cy="11017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52"/>
              </a:lnSpc>
            </a:pP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Sources from Course:</a:t>
            </a:r>
          </a:p>
          <a:p>
            <a:pPr marL="342900" indent="-342900" algn="l">
              <a:lnSpc>
                <a:spcPts val="2552"/>
              </a:lnSpc>
              <a:buFont typeface="Arial" panose="020B0604020202020204" pitchFamily="34" charset="0"/>
              <a:buChar char="•"/>
            </a:pP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Banerjee, Sourav, et al. "LLMs Will Always Hallucinate, and We Need to Live With This." </a:t>
            </a:r>
            <a:r>
              <a:rPr lang="en-US" sz="2126" i="1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Preprint</a:t>
            </a: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, 2024.</a:t>
            </a:r>
          </a:p>
          <a:p>
            <a:pPr marL="342900" indent="-342900" algn="l">
              <a:lnSpc>
                <a:spcPts val="2552"/>
              </a:lnSpc>
              <a:buFont typeface="Arial" panose="020B0604020202020204" pitchFamily="34" charset="0"/>
              <a:buChar char="•"/>
            </a:pP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Bender, Emily M., and Alexander Koller. “Climbing Towards NLU: On Meaning, Form, and Understanding in the Age of Data.” </a:t>
            </a:r>
            <a:r>
              <a:rPr lang="en-US" sz="2126" i="1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Proceedings of the 58th Annual Meeting of the Association for Computational Linguistics</a:t>
            </a: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, 2020, pp. 5185–5198.</a:t>
            </a:r>
          </a:p>
          <a:p>
            <a:pPr marL="342900" indent="-342900" algn="l">
              <a:lnSpc>
                <a:spcPts val="2552"/>
              </a:lnSpc>
              <a:buFont typeface="Arial" panose="020B0604020202020204" pitchFamily="34" charset="0"/>
              <a:buChar char="•"/>
            </a:pP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Breen, Matthew. "Simulating History With ChatGPT." </a:t>
            </a:r>
            <a:r>
              <a:rPr lang="en-US" sz="2126" i="1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Res Obscura</a:t>
            </a: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, 2023.</a:t>
            </a:r>
          </a:p>
          <a:p>
            <a:pPr marL="342900" indent="-342900" algn="l">
              <a:lnSpc>
                <a:spcPts val="2552"/>
              </a:lnSpc>
              <a:buFont typeface="Arial" panose="020B0604020202020204" pitchFamily="34" charset="0"/>
              <a:buChar char="•"/>
            </a:pP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Brink, Daniel. “</a:t>
            </a:r>
            <a:r>
              <a:rPr lang="en-US" sz="2126" dirty="0" err="1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GenAI</a:t>
            </a: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Math Problem: A Real Problem.” </a:t>
            </a:r>
            <a:r>
              <a:rPr lang="en-US" sz="2126" i="1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University of Nebraska</a:t>
            </a: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, n.d.</a:t>
            </a:r>
          </a:p>
          <a:p>
            <a:pPr marL="342900" indent="-342900" algn="l">
              <a:lnSpc>
                <a:spcPts val="2552"/>
              </a:lnSpc>
              <a:buFont typeface="Arial" panose="020B0604020202020204" pitchFamily="34" charset="0"/>
              <a:buChar char="•"/>
            </a:pP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"What are AI Hallucinations?" </a:t>
            </a:r>
            <a:r>
              <a:rPr lang="en-US" sz="2126" i="1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Google Cloud</a:t>
            </a: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, n.d., https://</a:t>
            </a:r>
            <a:r>
              <a:rPr lang="en-US" sz="2126" dirty="0" err="1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cloud.google.com</a:t>
            </a: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/discover/what-are-ai-hallucinations.</a:t>
            </a:r>
          </a:p>
          <a:p>
            <a:pPr marL="342900" indent="-342900" algn="l">
              <a:lnSpc>
                <a:spcPts val="2552"/>
              </a:lnSpc>
              <a:buFont typeface="Arial" panose="020B0604020202020204" pitchFamily="34" charset="0"/>
              <a:buChar char="•"/>
            </a:pP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Marcus, Gary. "What Google Should Really Be Worried About." </a:t>
            </a:r>
            <a:r>
              <a:rPr lang="en-US" sz="2126" i="1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Substack</a:t>
            </a: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, 12 Feb. 2023,.</a:t>
            </a:r>
          </a:p>
          <a:p>
            <a:pPr marL="342900" indent="-342900" algn="l">
              <a:lnSpc>
                <a:spcPts val="2552"/>
              </a:lnSpc>
              <a:buFont typeface="Arial" panose="020B0604020202020204" pitchFamily="34" charset="0"/>
              <a:buChar char="•"/>
            </a:pP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Metz, Cade. "Chatbots May ‘Hallucinate’ More Often Than Many Realize." </a:t>
            </a:r>
            <a:r>
              <a:rPr lang="en-US" sz="2126" i="1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The New York Times</a:t>
            </a:r>
            <a:r>
              <a:rPr lang="en-US" sz="2126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, 6 Nov. 2023,.</a:t>
            </a:r>
          </a:p>
          <a:p>
            <a:pPr marL="342900" indent="-342900" algn="l">
              <a:lnSpc>
                <a:spcPts val="2552"/>
              </a:lnSpc>
              <a:buFont typeface="Arial" panose="020B0604020202020204" pitchFamily="34" charset="0"/>
              <a:buChar char="•"/>
            </a:pPr>
            <a:r>
              <a:rPr lang="en-US" sz="2130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Smith, Gary, and Michael Funk. "When It Comes to Critical Thinking, AI Flunks the Test." </a:t>
            </a:r>
            <a:r>
              <a:rPr lang="en-US" sz="2130" i="1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The Chronicle of Higher Education</a:t>
            </a:r>
            <a:r>
              <a:rPr lang="en-US" sz="2130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, 2024,.</a:t>
            </a:r>
          </a:p>
          <a:p>
            <a:pPr marL="342900" indent="-342900" algn="l">
              <a:lnSpc>
                <a:spcPts val="2912"/>
              </a:lnSpc>
              <a:buFont typeface="Arial" panose="020B0604020202020204" pitchFamily="34" charset="0"/>
              <a:buChar char="•"/>
            </a:pP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Xu, </a:t>
            </a:r>
            <a:r>
              <a:rPr lang="en-US" sz="2130" dirty="0" err="1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Ziwei</a:t>
            </a: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, et al. “Hallucination is Inevitable: An Innate Limitation of Large Language Models.” </a:t>
            </a:r>
            <a:r>
              <a:rPr lang="en-US" sz="2130" i="1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Preprint</a:t>
            </a: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, 2024,.</a:t>
            </a:r>
          </a:p>
          <a:p>
            <a:pPr marL="342900" indent="-34290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en-US" sz="2130" i="0" dirty="0">
                <a:solidFill>
                  <a:srgbClr val="FFFFFF"/>
                </a:solidFill>
                <a:effectLst/>
              </a:rPr>
              <a:t>Franzen, Carl. “Science Journal Retracts Paper with ‘nonsensical’ Ai Images | </a:t>
            </a:r>
            <a:r>
              <a:rPr lang="en-US" sz="2130" i="0" dirty="0" err="1">
                <a:solidFill>
                  <a:srgbClr val="FFFFFF"/>
                </a:solidFill>
                <a:effectLst/>
              </a:rPr>
              <a:t>Venturebeat</a:t>
            </a:r>
            <a:r>
              <a:rPr lang="en-US" sz="2130" i="0" dirty="0">
                <a:solidFill>
                  <a:srgbClr val="FFFFFF"/>
                </a:solidFill>
                <a:effectLst/>
              </a:rPr>
              <a:t>.” </a:t>
            </a:r>
            <a:r>
              <a:rPr lang="en-US" sz="2130" i="1" dirty="0">
                <a:solidFill>
                  <a:srgbClr val="FFFFFF"/>
                </a:solidFill>
                <a:effectLst/>
              </a:rPr>
              <a:t>VentureBeat</a:t>
            </a:r>
            <a:r>
              <a:rPr lang="en-US" sz="2130" i="0" dirty="0">
                <a:solidFill>
                  <a:srgbClr val="FFFFFF"/>
                </a:solidFill>
                <a:effectLst/>
              </a:rPr>
              <a:t>, 16 Feb. 2024,.</a:t>
            </a:r>
            <a:endParaRPr lang="en-US" sz="2130" dirty="0">
              <a:solidFill>
                <a:srgbClr val="FFFFFF"/>
              </a:solidFill>
              <a:effectLst/>
            </a:endParaRPr>
          </a:p>
          <a:p>
            <a:pPr marL="342900" indent="-34290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en-US" sz="2130" i="0" dirty="0">
                <a:solidFill>
                  <a:srgbClr val="FFFFFF"/>
                </a:solidFill>
                <a:effectLst/>
              </a:rPr>
              <a:t>Read, Max. “The Internet’s AI Slop Problem Is Only Going to Get Worse.” </a:t>
            </a:r>
            <a:r>
              <a:rPr lang="en-US" sz="2130" i="1" dirty="0">
                <a:solidFill>
                  <a:srgbClr val="FFFFFF"/>
                </a:solidFill>
                <a:effectLst/>
              </a:rPr>
              <a:t>Intelligencer</a:t>
            </a:r>
            <a:r>
              <a:rPr lang="en-US" sz="2130" i="0" dirty="0">
                <a:solidFill>
                  <a:srgbClr val="FFFFFF"/>
                </a:solidFill>
                <a:effectLst/>
              </a:rPr>
              <a:t>, Intelligencer, 25 Sept. 2024,.</a:t>
            </a:r>
            <a:endParaRPr lang="en-US" sz="2130" dirty="0">
              <a:solidFill>
                <a:srgbClr val="FFFFFF"/>
              </a:solidFill>
              <a:effectLst/>
            </a:endParaRPr>
          </a:p>
          <a:p>
            <a:pPr marL="342900" indent="-34290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en-US" sz="2130" i="0" dirty="0" err="1">
                <a:solidFill>
                  <a:srgbClr val="FFFFFF"/>
                </a:solidFill>
                <a:effectLst/>
              </a:rPr>
              <a:t>Koyunoğlu</a:t>
            </a:r>
            <a:r>
              <a:rPr lang="en-US" sz="213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2130" i="0" dirty="0" err="1">
                <a:solidFill>
                  <a:srgbClr val="FFFFFF"/>
                </a:solidFill>
                <a:effectLst/>
              </a:rPr>
              <a:t>Cemil</a:t>
            </a:r>
            <a:r>
              <a:rPr lang="en-US" sz="2130" i="0" dirty="0">
                <a:solidFill>
                  <a:srgbClr val="FFFFFF"/>
                </a:solidFill>
                <a:effectLst/>
              </a:rPr>
              <a:t>. “Retracted: The Economic Case for Blend Fuels: A Cost-Benefit Analysis in the European Context.” ScienceDirect, 26 Oct. 2023, </a:t>
            </a:r>
            <a:endParaRPr lang="en-US" sz="2130" dirty="0">
              <a:solidFill>
                <a:srgbClr val="FFFFFF"/>
              </a:solidFill>
              <a:effectLst/>
            </a:endParaRPr>
          </a:p>
          <a:p>
            <a:pPr marL="342900" indent="-342900" algn="l">
              <a:lnSpc>
                <a:spcPts val="2912"/>
              </a:lnSpc>
              <a:buFont typeface="Arial" panose="020B0604020202020204" pitchFamily="34" charset="0"/>
              <a:buChar char="•"/>
            </a:pPr>
            <a:endParaRPr lang="en-US" sz="2130" dirty="0">
              <a:solidFill>
                <a:srgbClr val="FFFFFF"/>
              </a:solidFill>
              <a:ea typeface="Assistant Regular"/>
              <a:cs typeface="Assistant Regular"/>
              <a:sym typeface="Assistant Regular"/>
            </a:endParaRPr>
          </a:p>
          <a:p>
            <a:pPr algn="l">
              <a:lnSpc>
                <a:spcPts val="3032"/>
              </a:lnSpc>
            </a:pP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Outside Sources:</a:t>
            </a:r>
          </a:p>
          <a:p>
            <a:pPr marL="457200" indent="-457200" algn="l">
              <a:lnSpc>
                <a:spcPts val="3032"/>
              </a:lnSpc>
              <a:buFont typeface="Arial" panose="020B0604020202020204" pitchFamily="34" charset="0"/>
              <a:buChar char="•"/>
            </a:pP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https://</a:t>
            </a:r>
            <a:r>
              <a:rPr lang="en-US" sz="2130" dirty="0" err="1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cloud.google.com</a:t>
            </a: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/discover/what-are-ai-hallucinations</a:t>
            </a:r>
          </a:p>
          <a:p>
            <a:pPr marL="457200" indent="-457200" algn="l">
              <a:lnSpc>
                <a:spcPts val="3032"/>
              </a:lnSpc>
              <a:buFont typeface="Arial" panose="020B0604020202020204" pitchFamily="34" charset="0"/>
              <a:buChar char="•"/>
            </a:pP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https://</a:t>
            </a:r>
            <a:r>
              <a:rPr lang="en-US" sz="2130" dirty="0" err="1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blog.monsterapi.ai</a:t>
            </a: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/blogs/introduction-to-</a:t>
            </a:r>
            <a:r>
              <a:rPr lang="en-US" sz="2130" dirty="0" err="1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llms</a:t>
            </a: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/</a:t>
            </a:r>
          </a:p>
          <a:p>
            <a:pPr marL="457200" indent="-457200" algn="l">
              <a:lnSpc>
                <a:spcPts val="3032"/>
              </a:lnSpc>
              <a:buFont typeface="Arial" panose="020B0604020202020204" pitchFamily="34" charset="0"/>
              <a:buChar char="•"/>
            </a:pP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https://</a:t>
            </a:r>
            <a:r>
              <a:rPr lang="en-US" sz="2130" dirty="0" err="1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www.investopedia.com</a:t>
            </a:r>
            <a:r>
              <a:rPr lang="en-US" sz="2130" dirty="0">
                <a:solidFill>
                  <a:srgbClr val="FFFFFF"/>
                </a:solidFill>
                <a:ea typeface="Assistant Regular"/>
                <a:cs typeface="Assistant Regular"/>
                <a:sym typeface="Assistant Regular"/>
              </a:rPr>
              <a:t>/large-language-model-7563532</a:t>
            </a:r>
          </a:p>
          <a:p>
            <a:pPr algn="l">
              <a:lnSpc>
                <a:spcPts val="3751"/>
              </a:lnSpc>
            </a:pPr>
            <a:endParaRPr lang="en-US" sz="2526" dirty="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l">
              <a:lnSpc>
                <a:spcPts val="3751"/>
              </a:lnSpc>
            </a:pPr>
            <a:endParaRPr lang="en-US" sz="2526" dirty="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l">
              <a:lnSpc>
                <a:spcPts val="3751"/>
              </a:lnSpc>
            </a:pPr>
            <a:endParaRPr lang="en-US" sz="2526" dirty="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l">
              <a:lnSpc>
                <a:spcPts val="3751"/>
              </a:lnSpc>
            </a:pPr>
            <a:endParaRPr lang="en-US" sz="2526" dirty="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l">
              <a:lnSpc>
                <a:spcPts val="3751"/>
              </a:lnSpc>
              <a:spcBef>
                <a:spcPct val="0"/>
              </a:spcBef>
            </a:pPr>
            <a:endParaRPr lang="en-US" sz="2526" dirty="0">
              <a:solidFill>
                <a:srgbClr val="FFFFFF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97736" y="1399547"/>
            <a:ext cx="4770154" cy="1173302"/>
            <a:chOff x="0" y="0"/>
            <a:chExt cx="6360205" cy="1564403"/>
          </a:xfrm>
        </p:grpSpPr>
        <p:sp>
          <p:nvSpPr>
            <p:cNvPr id="3" name="TextBox 3"/>
            <p:cNvSpPr txBox="1"/>
            <p:nvPr/>
          </p:nvSpPr>
          <p:spPr>
            <a:xfrm>
              <a:off x="0" y="946941"/>
              <a:ext cx="6360205" cy="617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dirty="0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Presentation Participant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60205" cy="715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8D0A75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Sidra Hassan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55775" y="8640169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1" y="0"/>
                </a:lnTo>
                <a:lnTo>
                  <a:pt x="2459431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48147" y="8269323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1"/>
                </a:lnTo>
                <a:lnTo>
                  <a:pt x="0" y="12362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26705">
            <a:off x="14974374" y="-596465"/>
            <a:ext cx="3288317" cy="3144454"/>
          </a:xfrm>
          <a:custGeom>
            <a:avLst/>
            <a:gdLst/>
            <a:ahLst/>
            <a:cxnLst/>
            <a:rect l="l" t="t" r="r" b="b"/>
            <a:pathLst>
              <a:path w="3288317" h="3144454">
                <a:moveTo>
                  <a:pt x="0" y="0"/>
                </a:moveTo>
                <a:lnTo>
                  <a:pt x="3288317" y="0"/>
                </a:lnTo>
                <a:lnTo>
                  <a:pt x="3288317" y="3144453"/>
                </a:lnTo>
                <a:lnTo>
                  <a:pt x="0" y="314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397736" y="4556849"/>
            <a:ext cx="4770154" cy="1173302"/>
            <a:chOff x="0" y="0"/>
            <a:chExt cx="6360205" cy="1564403"/>
          </a:xfrm>
        </p:grpSpPr>
        <p:sp>
          <p:nvSpPr>
            <p:cNvPr id="9" name="TextBox 9"/>
            <p:cNvSpPr txBox="1"/>
            <p:nvPr/>
          </p:nvSpPr>
          <p:spPr>
            <a:xfrm>
              <a:off x="0" y="946941"/>
              <a:ext cx="6360205" cy="617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Presentation Participant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6360205" cy="715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8D0A75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Khaliun Myagmar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97736" y="6132582"/>
            <a:ext cx="4770154" cy="1144518"/>
            <a:chOff x="0" y="-9525"/>
            <a:chExt cx="6360205" cy="152602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899037"/>
              <a:ext cx="6360205" cy="6174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dirty="0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Presentation Participant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636020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dirty="0">
                  <a:solidFill>
                    <a:srgbClr val="8D0A75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Mason G.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60917" y="3906090"/>
            <a:ext cx="7298383" cy="3046320"/>
            <a:chOff x="0" y="0"/>
            <a:chExt cx="9731178" cy="406176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76200"/>
              <a:ext cx="9731178" cy="3419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900"/>
                </a:lnSpc>
              </a:pPr>
              <a:r>
                <a:rPr lang="en-US" sz="9000" b="1">
                  <a:solidFill>
                    <a:srgbClr val="8D0A75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Presentation team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649924"/>
              <a:ext cx="9731178" cy="411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 sz="2000" spc="100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AI Ethics Presentation | January 2025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397736" y="2978198"/>
            <a:ext cx="4770154" cy="1173302"/>
            <a:chOff x="0" y="0"/>
            <a:chExt cx="6360205" cy="156440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946941"/>
              <a:ext cx="6360205" cy="617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00"/>
                </a:lnSpc>
              </a:pPr>
              <a:r>
                <a:rPr lang="en-US" sz="3000" dirty="0">
                  <a:solidFill>
                    <a:srgbClr val="33123B"/>
                  </a:solidFill>
                  <a:latin typeface="Assistant Regular"/>
                  <a:ea typeface="Assistant Regular"/>
                  <a:cs typeface="Assistant Regular"/>
                  <a:sym typeface="Assistant Regular"/>
                </a:rPr>
                <a:t>Presentation Participant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6360205" cy="715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>
                  <a:solidFill>
                    <a:srgbClr val="8D0A75"/>
                  </a:solidFill>
                  <a:latin typeface="Heebo Black"/>
                  <a:ea typeface="Heebo Black"/>
                  <a:cs typeface="Heebo Black"/>
                  <a:sym typeface="Heebo Black"/>
                </a:rPr>
                <a:t>Hyun Lee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672581">
            <a:off x="-947269" y="5620650"/>
            <a:ext cx="5580921" cy="6536950"/>
          </a:xfrm>
          <a:custGeom>
            <a:avLst/>
            <a:gdLst/>
            <a:ahLst/>
            <a:cxnLst/>
            <a:rect l="l" t="t" r="r" b="b"/>
            <a:pathLst>
              <a:path w="5580921" h="6536950">
                <a:moveTo>
                  <a:pt x="0" y="0"/>
                </a:moveTo>
                <a:lnTo>
                  <a:pt x="5580921" y="0"/>
                </a:lnTo>
                <a:lnTo>
                  <a:pt x="5580921" y="6536951"/>
                </a:lnTo>
                <a:lnTo>
                  <a:pt x="0" y="653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77029" y="6577157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66888" y="10287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515029" y="1104900"/>
            <a:ext cx="7812392" cy="254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b="1">
                <a:solidFill>
                  <a:srgbClr val="8D0A75"/>
                </a:solidFill>
                <a:latin typeface="Heebo Black"/>
                <a:ea typeface="Heebo Black"/>
                <a:cs typeface="Heebo Black"/>
                <a:sym typeface="Heebo Black"/>
              </a:rPr>
              <a:t>Presentation outline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72200" y="3089880"/>
            <a:ext cx="10841432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411"/>
              </a:lnSpc>
            </a:pPr>
            <a:r>
              <a:rPr lang="en-US" sz="4509" dirty="0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How do LLMs work?</a:t>
            </a:r>
          </a:p>
          <a:p>
            <a:pPr algn="r">
              <a:lnSpc>
                <a:spcPts val="5411"/>
              </a:lnSpc>
            </a:pPr>
            <a:endParaRPr lang="en-US" sz="4509" dirty="0">
              <a:solidFill>
                <a:srgbClr val="33123B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r">
              <a:lnSpc>
                <a:spcPts val="5411"/>
              </a:lnSpc>
            </a:pPr>
            <a:r>
              <a:rPr lang="en-US" sz="4509" dirty="0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How do they end up hallucinating?</a:t>
            </a:r>
          </a:p>
          <a:p>
            <a:pPr algn="r">
              <a:lnSpc>
                <a:spcPts val="5411"/>
              </a:lnSpc>
            </a:pPr>
            <a:r>
              <a:rPr lang="en-US" sz="4509" dirty="0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 </a:t>
            </a:r>
          </a:p>
          <a:p>
            <a:pPr algn="r">
              <a:lnSpc>
                <a:spcPts val="5411"/>
              </a:lnSpc>
            </a:pPr>
            <a:r>
              <a:rPr lang="en-US" sz="4509" dirty="0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How do we navigate around misinformation?</a:t>
            </a:r>
          </a:p>
          <a:p>
            <a:pPr algn="r">
              <a:lnSpc>
                <a:spcPts val="5411"/>
              </a:lnSpc>
            </a:pPr>
            <a:endParaRPr lang="en-US" sz="4509" dirty="0">
              <a:solidFill>
                <a:srgbClr val="33123B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r">
              <a:lnSpc>
                <a:spcPts val="5411"/>
              </a:lnSpc>
            </a:pPr>
            <a:r>
              <a:rPr lang="en-US" sz="4509" dirty="0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In the classroom...</a:t>
            </a:r>
          </a:p>
          <a:p>
            <a:pPr algn="r">
              <a:lnSpc>
                <a:spcPts val="5411"/>
              </a:lnSpc>
            </a:pPr>
            <a:endParaRPr lang="en-US" sz="4509" dirty="0">
              <a:solidFill>
                <a:srgbClr val="33123B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  <a:p>
            <a:pPr algn="r">
              <a:lnSpc>
                <a:spcPts val="5411"/>
              </a:lnSpc>
            </a:pPr>
            <a:endParaRPr lang="en-US" sz="4509" dirty="0">
              <a:solidFill>
                <a:srgbClr val="33123B"/>
              </a:solidFill>
              <a:latin typeface="Assistant Regular"/>
              <a:ea typeface="Assistant Regular"/>
              <a:cs typeface="Assistant Regular"/>
              <a:sym typeface="Assistant Regular"/>
            </a:endParaRPr>
          </a:p>
        </p:txBody>
      </p:sp>
      <p:sp>
        <p:nvSpPr>
          <p:cNvPr id="7" name="Freeform 7"/>
          <p:cNvSpPr/>
          <p:nvPr/>
        </p:nvSpPr>
        <p:spPr>
          <a:xfrm rot="2126705">
            <a:off x="15069624" y="-596465"/>
            <a:ext cx="3288317" cy="3144454"/>
          </a:xfrm>
          <a:custGeom>
            <a:avLst/>
            <a:gdLst/>
            <a:ahLst/>
            <a:cxnLst/>
            <a:rect l="l" t="t" r="r" b="b"/>
            <a:pathLst>
              <a:path w="3288317" h="3144454">
                <a:moveTo>
                  <a:pt x="0" y="0"/>
                </a:moveTo>
                <a:lnTo>
                  <a:pt x="3288317" y="0"/>
                </a:lnTo>
                <a:lnTo>
                  <a:pt x="3288317" y="3144453"/>
                </a:lnTo>
                <a:lnTo>
                  <a:pt x="0" y="31444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549380" y="-1258572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84568" y="8710477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-5400000">
            <a:off x="-91996" y="7534137"/>
            <a:ext cx="2844859" cy="60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 spc="99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Jan 2025</a:t>
            </a:r>
          </a:p>
          <a:p>
            <a:pPr algn="l">
              <a:lnSpc>
                <a:spcPts val="2400"/>
              </a:lnSpc>
            </a:pPr>
            <a:r>
              <a:rPr lang="en-US" sz="2000" spc="10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AI Ethics Presentation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672581">
            <a:off x="-947269" y="5620650"/>
            <a:ext cx="5580921" cy="6536950"/>
          </a:xfrm>
          <a:custGeom>
            <a:avLst/>
            <a:gdLst/>
            <a:ahLst/>
            <a:cxnLst/>
            <a:rect l="l" t="t" r="r" b="b"/>
            <a:pathLst>
              <a:path w="5580921" h="6536950">
                <a:moveTo>
                  <a:pt x="0" y="0"/>
                </a:moveTo>
                <a:lnTo>
                  <a:pt x="5580921" y="0"/>
                </a:lnTo>
                <a:lnTo>
                  <a:pt x="5580921" y="6536951"/>
                </a:lnTo>
                <a:lnTo>
                  <a:pt x="0" y="6536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77029" y="6577157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66888" y="10287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13065" y="2172336"/>
            <a:ext cx="12207714" cy="541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679"/>
              </a:lnSpc>
            </a:pPr>
            <a:r>
              <a:rPr lang="en-US" sz="8899">
                <a:solidFill>
                  <a:srgbClr val="33123B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The Unreliable "Genius": How AI Hallucinations Undermine Trust and Learning</a:t>
            </a:r>
          </a:p>
        </p:txBody>
      </p:sp>
      <p:sp>
        <p:nvSpPr>
          <p:cNvPr id="6" name="Freeform 6"/>
          <p:cNvSpPr/>
          <p:nvPr/>
        </p:nvSpPr>
        <p:spPr>
          <a:xfrm rot="2126705">
            <a:off x="15069624" y="-596465"/>
            <a:ext cx="3288317" cy="3144454"/>
          </a:xfrm>
          <a:custGeom>
            <a:avLst/>
            <a:gdLst/>
            <a:ahLst/>
            <a:cxnLst/>
            <a:rect l="l" t="t" r="r" b="b"/>
            <a:pathLst>
              <a:path w="3288317" h="3144454">
                <a:moveTo>
                  <a:pt x="0" y="0"/>
                </a:moveTo>
                <a:lnTo>
                  <a:pt x="3288317" y="0"/>
                </a:lnTo>
                <a:lnTo>
                  <a:pt x="3288317" y="3144453"/>
                </a:lnTo>
                <a:lnTo>
                  <a:pt x="0" y="314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549380" y="-1258572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684568" y="8710477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5400000">
            <a:off x="-91996" y="7534137"/>
            <a:ext cx="2844859" cy="60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 spc="99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Jan 2025</a:t>
            </a:r>
          </a:p>
          <a:p>
            <a:pPr algn="l">
              <a:lnSpc>
                <a:spcPts val="2400"/>
              </a:lnSpc>
            </a:pPr>
            <a:r>
              <a:rPr lang="en-US" sz="2000" spc="10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AI Ethics Presentation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21174" y="750552"/>
            <a:ext cx="8698016" cy="254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900"/>
              </a:lnSpc>
            </a:pPr>
            <a:r>
              <a:rPr lang="en-US" sz="9000" b="1">
                <a:solidFill>
                  <a:srgbClr val="FFFFFF"/>
                </a:solidFill>
                <a:latin typeface="Heebo Black"/>
                <a:ea typeface="Heebo Black"/>
                <a:cs typeface="Heebo Black"/>
                <a:sym typeface="Heebo Black"/>
              </a:rPr>
              <a:t>Definition of LLMs</a:t>
            </a:r>
          </a:p>
        </p:txBody>
      </p:sp>
      <p:sp>
        <p:nvSpPr>
          <p:cNvPr id="3" name="Freeform 3"/>
          <p:cNvSpPr/>
          <p:nvPr/>
        </p:nvSpPr>
        <p:spPr>
          <a:xfrm rot="-3836337">
            <a:off x="-1669228" y="-8139053"/>
            <a:ext cx="12375396" cy="14495339"/>
          </a:xfrm>
          <a:custGeom>
            <a:avLst/>
            <a:gdLst/>
            <a:ahLst/>
            <a:cxnLst/>
            <a:rect l="l" t="t" r="r" b="b"/>
            <a:pathLst>
              <a:path w="12375396" h="14495339">
                <a:moveTo>
                  <a:pt x="0" y="0"/>
                </a:moveTo>
                <a:lnTo>
                  <a:pt x="12375396" y="0"/>
                </a:lnTo>
                <a:lnTo>
                  <a:pt x="12375396" y="14495339"/>
                </a:lnTo>
                <a:lnTo>
                  <a:pt x="0" y="14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1257" y="8022038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259300" y="3543823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61742" y="-3019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18470" y="2799182"/>
            <a:ext cx="9229205" cy="6459118"/>
          </a:xfrm>
          <a:custGeom>
            <a:avLst/>
            <a:gdLst/>
            <a:ahLst/>
            <a:cxnLst/>
            <a:rect l="l" t="t" r="r" b="b"/>
            <a:pathLst>
              <a:path w="9229205" h="6459118">
                <a:moveTo>
                  <a:pt x="0" y="0"/>
                </a:moveTo>
                <a:lnTo>
                  <a:pt x="9229205" y="0"/>
                </a:lnTo>
                <a:lnTo>
                  <a:pt x="9229205" y="6459118"/>
                </a:lnTo>
                <a:lnTo>
                  <a:pt x="0" y="64591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025" t="-647" b="-6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775800" y="9258300"/>
            <a:ext cx="7016407" cy="33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3"/>
              </a:lnSpc>
              <a:spcBef>
                <a:spcPct val="0"/>
              </a:spcBef>
            </a:pPr>
            <a:r>
              <a:rPr lang="en-US" sz="2169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Image from Google Search 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462906" y="7203509"/>
            <a:ext cx="2844859" cy="60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 spc="99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Jan 2025</a:t>
            </a:r>
          </a:p>
          <a:p>
            <a:pPr algn="l">
              <a:lnSpc>
                <a:spcPts val="2400"/>
              </a:lnSpc>
            </a:pPr>
            <a:r>
              <a:rPr lang="en-US" sz="2000" spc="10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AI Ethics Presentation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8706" y="750552"/>
            <a:ext cx="8698016" cy="254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900"/>
              </a:lnSpc>
            </a:pPr>
            <a:r>
              <a:rPr lang="en-US" sz="9000" b="1">
                <a:solidFill>
                  <a:srgbClr val="FFFFFF"/>
                </a:solidFill>
                <a:latin typeface="Heebo Black"/>
                <a:ea typeface="Heebo Black"/>
                <a:cs typeface="Heebo Black"/>
                <a:sym typeface="Heebo Black"/>
              </a:rPr>
              <a:t>What type of LLMs are used?</a:t>
            </a:r>
          </a:p>
        </p:txBody>
      </p:sp>
      <p:sp>
        <p:nvSpPr>
          <p:cNvPr id="3" name="Freeform 3"/>
          <p:cNvSpPr/>
          <p:nvPr/>
        </p:nvSpPr>
        <p:spPr>
          <a:xfrm rot="-3836337">
            <a:off x="-1669228" y="-8139053"/>
            <a:ext cx="12375396" cy="14495339"/>
          </a:xfrm>
          <a:custGeom>
            <a:avLst/>
            <a:gdLst/>
            <a:ahLst/>
            <a:cxnLst/>
            <a:rect l="l" t="t" r="r" b="b"/>
            <a:pathLst>
              <a:path w="12375396" h="14495339">
                <a:moveTo>
                  <a:pt x="0" y="0"/>
                </a:moveTo>
                <a:lnTo>
                  <a:pt x="12375396" y="0"/>
                </a:lnTo>
                <a:lnTo>
                  <a:pt x="12375396" y="14495339"/>
                </a:lnTo>
                <a:lnTo>
                  <a:pt x="0" y="14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1257" y="8022038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259300" y="3543823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61742" y="-3019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569562" y="3176566"/>
            <a:ext cx="9702438" cy="5675926"/>
          </a:xfrm>
          <a:custGeom>
            <a:avLst/>
            <a:gdLst/>
            <a:ahLst/>
            <a:cxnLst/>
            <a:rect l="l" t="t" r="r" b="b"/>
            <a:pathLst>
              <a:path w="9702438" h="5675926">
                <a:moveTo>
                  <a:pt x="0" y="0"/>
                </a:moveTo>
                <a:lnTo>
                  <a:pt x="9702438" y="0"/>
                </a:lnTo>
                <a:lnTo>
                  <a:pt x="9702438" y="5675926"/>
                </a:lnTo>
                <a:lnTo>
                  <a:pt x="0" y="56759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023409" y="8920776"/>
            <a:ext cx="7016407" cy="33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3"/>
              </a:lnSpc>
              <a:spcBef>
                <a:spcPct val="0"/>
              </a:spcBef>
            </a:pPr>
            <a:r>
              <a:rPr lang="en-US" sz="2169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Image from Google Search 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462906" y="7203509"/>
            <a:ext cx="2844859" cy="60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 spc="99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Jan 2025</a:t>
            </a:r>
          </a:p>
          <a:p>
            <a:pPr algn="l">
              <a:lnSpc>
                <a:spcPts val="2400"/>
              </a:lnSpc>
            </a:pPr>
            <a:r>
              <a:rPr lang="en-US" sz="2000" spc="10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AI Ethics Presentation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672581">
            <a:off x="-947269" y="5620650"/>
            <a:ext cx="5580921" cy="6536950"/>
          </a:xfrm>
          <a:custGeom>
            <a:avLst/>
            <a:gdLst/>
            <a:ahLst/>
            <a:cxnLst/>
            <a:rect l="l" t="t" r="r" b="b"/>
            <a:pathLst>
              <a:path w="5580921" h="6536950">
                <a:moveTo>
                  <a:pt x="0" y="0"/>
                </a:moveTo>
                <a:lnTo>
                  <a:pt x="5580921" y="0"/>
                </a:lnTo>
                <a:lnTo>
                  <a:pt x="5580921" y="6536951"/>
                </a:lnTo>
                <a:lnTo>
                  <a:pt x="0" y="6536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77029" y="6577157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66888" y="10287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515029" y="899415"/>
            <a:ext cx="12388244" cy="254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b="1">
                <a:solidFill>
                  <a:srgbClr val="8D0A75"/>
                </a:solidFill>
                <a:latin typeface="Heebo Black"/>
                <a:ea typeface="Heebo Black"/>
                <a:cs typeface="Heebo Black"/>
                <a:sym typeface="Heebo Black"/>
              </a:rPr>
              <a:t>What’s the “major” problem of LLMs?</a:t>
            </a:r>
          </a:p>
        </p:txBody>
      </p:sp>
      <p:sp>
        <p:nvSpPr>
          <p:cNvPr id="6" name="Freeform 6"/>
          <p:cNvSpPr/>
          <p:nvPr/>
        </p:nvSpPr>
        <p:spPr>
          <a:xfrm rot="2126705">
            <a:off x="15069624" y="-596465"/>
            <a:ext cx="3288317" cy="3144454"/>
          </a:xfrm>
          <a:custGeom>
            <a:avLst/>
            <a:gdLst/>
            <a:ahLst/>
            <a:cxnLst/>
            <a:rect l="l" t="t" r="r" b="b"/>
            <a:pathLst>
              <a:path w="3288317" h="3144454">
                <a:moveTo>
                  <a:pt x="0" y="0"/>
                </a:moveTo>
                <a:lnTo>
                  <a:pt x="3288317" y="0"/>
                </a:lnTo>
                <a:lnTo>
                  <a:pt x="3288317" y="3144453"/>
                </a:lnTo>
                <a:lnTo>
                  <a:pt x="0" y="314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49380" y="-1258572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684568" y="8710477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39233" y="3315972"/>
            <a:ext cx="10207355" cy="5192992"/>
          </a:xfrm>
          <a:custGeom>
            <a:avLst/>
            <a:gdLst/>
            <a:ahLst/>
            <a:cxnLst/>
            <a:rect l="l" t="t" r="r" b="b"/>
            <a:pathLst>
              <a:path w="10207355" h="5192992">
                <a:moveTo>
                  <a:pt x="0" y="0"/>
                </a:moveTo>
                <a:lnTo>
                  <a:pt x="10207356" y="0"/>
                </a:lnTo>
                <a:lnTo>
                  <a:pt x="10207356" y="5192992"/>
                </a:lnTo>
                <a:lnTo>
                  <a:pt x="0" y="51929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-5400000">
            <a:off x="-91996" y="7534137"/>
            <a:ext cx="2844859" cy="60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 spc="99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Jan 2025</a:t>
            </a:r>
          </a:p>
          <a:p>
            <a:pPr algn="l">
              <a:lnSpc>
                <a:spcPts val="2400"/>
              </a:lnSpc>
            </a:pPr>
            <a:r>
              <a:rPr lang="en-US" sz="2000" spc="10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AI Ethics Presentation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40212" y="8710477"/>
            <a:ext cx="3044703" cy="330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5"/>
              </a:lnSpc>
              <a:spcBef>
                <a:spcPct val="0"/>
              </a:spcBef>
            </a:pPr>
            <a:r>
              <a:rPr lang="en-US" sz="2170">
                <a:solidFill>
                  <a:srgbClr val="000000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Image from Google search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672581">
            <a:off x="-947269" y="5620650"/>
            <a:ext cx="5580921" cy="6536950"/>
          </a:xfrm>
          <a:custGeom>
            <a:avLst/>
            <a:gdLst/>
            <a:ahLst/>
            <a:cxnLst/>
            <a:rect l="l" t="t" r="r" b="b"/>
            <a:pathLst>
              <a:path w="5580921" h="6536950">
                <a:moveTo>
                  <a:pt x="0" y="0"/>
                </a:moveTo>
                <a:lnTo>
                  <a:pt x="5580921" y="0"/>
                </a:lnTo>
                <a:lnTo>
                  <a:pt x="5580921" y="6536951"/>
                </a:lnTo>
                <a:lnTo>
                  <a:pt x="0" y="6536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77029" y="6577157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66888" y="10287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093328" y="937515"/>
            <a:ext cx="13465925" cy="2545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b="1">
                <a:solidFill>
                  <a:srgbClr val="8D0A75"/>
                </a:solidFill>
                <a:latin typeface="Heebo Black"/>
                <a:ea typeface="Heebo Black"/>
                <a:cs typeface="Heebo Black"/>
                <a:sym typeface="Heebo Black"/>
              </a:rPr>
              <a:t>Why is this type of hallucination happening?</a:t>
            </a:r>
          </a:p>
        </p:txBody>
      </p:sp>
      <p:sp>
        <p:nvSpPr>
          <p:cNvPr id="6" name="Freeform 6"/>
          <p:cNvSpPr/>
          <p:nvPr/>
        </p:nvSpPr>
        <p:spPr>
          <a:xfrm rot="2126705">
            <a:off x="15069624" y="-596465"/>
            <a:ext cx="3288317" cy="3144454"/>
          </a:xfrm>
          <a:custGeom>
            <a:avLst/>
            <a:gdLst/>
            <a:ahLst/>
            <a:cxnLst/>
            <a:rect l="l" t="t" r="r" b="b"/>
            <a:pathLst>
              <a:path w="3288317" h="3144454">
                <a:moveTo>
                  <a:pt x="0" y="0"/>
                </a:moveTo>
                <a:lnTo>
                  <a:pt x="3288317" y="0"/>
                </a:lnTo>
                <a:lnTo>
                  <a:pt x="3288317" y="3144453"/>
                </a:lnTo>
                <a:lnTo>
                  <a:pt x="0" y="314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49380" y="-1258572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684568" y="8710477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6711385" y="5129459"/>
            <a:ext cx="2016404" cy="1848896"/>
          </a:xfrm>
          <a:prstGeom prst="line">
            <a:avLst/>
          </a:prstGeom>
          <a:ln w="1143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00000">
            <a:off x="9445671" y="6024321"/>
            <a:ext cx="2650047" cy="168639"/>
          </a:xfrm>
          <a:custGeom>
            <a:avLst/>
            <a:gdLst/>
            <a:ahLst/>
            <a:cxnLst/>
            <a:rect l="l" t="t" r="r" b="b"/>
            <a:pathLst>
              <a:path w="2650047" h="168639">
                <a:moveTo>
                  <a:pt x="0" y="0"/>
                </a:moveTo>
                <a:lnTo>
                  <a:pt x="2650047" y="0"/>
                </a:lnTo>
                <a:lnTo>
                  <a:pt x="2650047" y="168640"/>
                </a:lnTo>
                <a:lnTo>
                  <a:pt x="0" y="168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767251" y="7362095"/>
            <a:ext cx="5639609" cy="1708668"/>
          </a:xfrm>
          <a:custGeom>
            <a:avLst/>
            <a:gdLst/>
            <a:ahLst/>
            <a:cxnLst/>
            <a:rect l="l" t="t" r="r" b="b"/>
            <a:pathLst>
              <a:path w="5639609" h="1708668">
                <a:moveTo>
                  <a:pt x="0" y="0"/>
                </a:moveTo>
                <a:lnTo>
                  <a:pt x="5639609" y="0"/>
                </a:lnTo>
                <a:lnTo>
                  <a:pt x="5639609" y="1708668"/>
                </a:lnTo>
                <a:lnTo>
                  <a:pt x="0" y="170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1462" b="-5122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 rot="-5400000">
            <a:off x="-91996" y="7534137"/>
            <a:ext cx="2844859" cy="60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9"/>
              </a:lnSpc>
            </a:pPr>
            <a:r>
              <a:rPr lang="en-US" sz="1999" spc="99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Jan 2025</a:t>
            </a:r>
          </a:p>
          <a:p>
            <a:pPr algn="l">
              <a:lnSpc>
                <a:spcPts val="2400"/>
              </a:lnSpc>
            </a:pPr>
            <a:r>
              <a:rPr lang="en-US" sz="2000" spc="10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AI Ethics 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67251" y="9824188"/>
            <a:ext cx="6118473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5"/>
              </a:lnSpc>
              <a:spcBef>
                <a:spcPct val="0"/>
              </a:spcBef>
            </a:pPr>
            <a:r>
              <a:rPr lang="en-US" sz="1870">
                <a:solidFill>
                  <a:srgbClr val="000000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https://cloud.google.com/discover/what-are-ai-hallucinations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29410" y="3905425"/>
            <a:ext cx="698446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299" b="1" spc="164">
                <a:solidFill>
                  <a:srgbClr val="404B93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Fundamental mathematical/logical structure of LLMs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93703" y="7565126"/>
            <a:ext cx="4684497" cy="523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8989" lvl="1" indent="-374494" algn="ctr">
              <a:lnSpc>
                <a:spcPts val="4162"/>
              </a:lnSpc>
              <a:buFont typeface="Arial"/>
              <a:buChar char="•"/>
            </a:pPr>
            <a:r>
              <a:rPr lang="en-US" sz="3469" b="1" spc="173" dirty="0">
                <a:solidFill>
                  <a:srgbClr val="404B93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Training  Data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54632" y="8354108"/>
            <a:ext cx="5771368" cy="523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8989" lvl="1" indent="-374494" algn="ctr">
              <a:lnSpc>
                <a:spcPts val="4162"/>
              </a:lnSpc>
              <a:buFont typeface="Arial"/>
              <a:buChar char="•"/>
            </a:pPr>
            <a:r>
              <a:rPr lang="en-US" sz="3469" b="1" spc="173" dirty="0">
                <a:solidFill>
                  <a:srgbClr val="404B93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Insufficient Grounding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70021" y="6992396"/>
            <a:ext cx="199905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sz="3199" b="1" spc="159">
                <a:solidFill>
                  <a:srgbClr val="404B93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Prediction</a:t>
            </a:r>
          </a:p>
        </p:txBody>
      </p:sp>
      <p:sp>
        <p:nvSpPr>
          <p:cNvPr id="19" name="TextBox 19"/>
          <p:cNvSpPr txBox="1"/>
          <p:nvPr/>
        </p:nvSpPr>
        <p:spPr>
          <a:xfrm rot="2496092">
            <a:off x="6901991" y="5788572"/>
            <a:ext cx="2018261" cy="25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8"/>
              </a:lnSpc>
              <a:spcBef>
                <a:spcPct val="0"/>
              </a:spcBef>
            </a:pPr>
            <a:r>
              <a:rPr lang="en-US" sz="1748" b="1" spc="87">
                <a:solidFill>
                  <a:srgbClr val="000000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generationing....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72794" y="4800600"/>
            <a:ext cx="3989769" cy="43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  <a:spcBef>
                <a:spcPct val="0"/>
              </a:spcBef>
            </a:pPr>
            <a:r>
              <a:rPr lang="en-US" sz="2899" b="1" spc="144">
                <a:solidFill>
                  <a:srgbClr val="404B93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Hallucination occurred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835912" y="6847745"/>
            <a:ext cx="5423388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 b="1" spc="139">
                <a:solidFill>
                  <a:srgbClr val="404B93"/>
                </a:solidFill>
                <a:latin typeface="Assistant Regular Bold"/>
                <a:ea typeface="Assistant Regular Bold"/>
                <a:cs typeface="Assistant Regular Bold"/>
                <a:sym typeface="Assistant Regular Bold"/>
              </a:rPr>
              <a:t>&lt;Major Reason&gt;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1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36337">
            <a:off x="-1529428" y="-7968311"/>
            <a:ext cx="12375396" cy="14495339"/>
          </a:xfrm>
          <a:custGeom>
            <a:avLst/>
            <a:gdLst/>
            <a:ahLst/>
            <a:cxnLst/>
            <a:rect l="l" t="t" r="r" b="b"/>
            <a:pathLst>
              <a:path w="12375396" h="14495339">
                <a:moveTo>
                  <a:pt x="0" y="0"/>
                </a:moveTo>
                <a:lnTo>
                  <a:pt x="12375396" y="0"/>
                </a:lnTo>
                <a:lnTo>
                  <a:pt x="12375396" y="14495338"/>
                </a:lnTo>
                <a:lnTo>
                  <a:pt x="0" y="14495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61257" y="8022038"/>
            <a:ext cx="1304761" cy="1236262"/>
          </a:xfrm>
          <a:custGeom>
            <a:avLst/>
            <a:gdLst/>
            <a:ahLst/>
            <a:cxnLst/>
            <a:rect l="l" t="t" r="r" b="b"/>
            <a:pathLst>
              <a:path w="1304761" h="1236262">
                <a:moveTo>
                  <a:pt x="0" y="0"/>
                </a:moveTo>
                <a:lnTo>
                  <a:pt x="1304761" y="0"/>
                </a:lnTo>
                <a:lnTo>
                  <a:pt x="1304761" y="1236262"/>
                </a:lnTo>
                <a:lnTo>
                  <a:pt x="0" y="123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259300" y="3543823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61742" y="-301900"/>
            <a:ext cx="2459432" cy="2287272"/>
          </a:xfrm>
          <a:custGeom>
            <a:avLst/>
            <a:gdLst/>
            <a:ahLst/>
            <a:cxnLst/>
            <a:rect l="l" t="t" r="r" b="b"/>
            <a:pathLst>
              <a:path w="2459432" h="2287272">
                <a:moveTo>
                  <a:pt x="0" y="0"/>
                </a:moveTo>
                <a:lnTo>
                  <a:pt x="2459432" y="0"/>
                </a:lnTo>
                <a:lnTo>
                  <a:pt x="2459432" y="2287272"/>
                </a:lnTo>
                <a:lnTo>
                  <a:pt x="0" y="2287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48273" y="1382284"/>
            <a:ext cx="15191454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Hallucinations in LLMs occur when the models generate content that is false, fabricated, or inconsistent with their training data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94399" y="4682016"/>
            <a:ext cx="2137172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100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generated by Sora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640B7B-1C3C-EAD4-0944-B612D82DB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012565"/>
            <a:ext cx="8729012" cy="4910069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54BDE984-84BB-F91C-9FA4-7502750D2FE9}"/>
              </a:ext>
            </a:extLst>
          </p:cNvPr>
          <p:cNvSpPr txBox="1"/>
          <p:nvPr/>
        </p:nvSpPr>
        <p:spPr>
          <a:xfrm>
            <a:off x="15671141" y="4699399"/>
            <a:ext cx="2137172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000" spc="100" dirty="0">
                <a:solidFill>
                  <a:srgbClr val="FFFFFF"/>
                </a:solidFill>
                <a:latin typeface="Assistant Regular"/>
                <a:ea typeface="Assistant Regular"/>
                <a:cs typeface="Assistant Regular"/>
                <a:sym typeface="Assistant Regular"/>
              </a:rPr>
              <a:t>generated by Sora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4AAC01-7C72-DA37-D579-8C827083C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4" y="5012565"/>
            <a:ext cx="8729012" cy="49100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B9F936E882A84AB9DC1E3C7452F8A8" ma:contentTypeVersion="18" ma:contentTypeDescription="Create a new document." ma:contentTypeScope="" ma:versionID="77c7fc101ad29387c880e4fc26aa2d54">
  <xsd:schema xmlns:xsd="http://www.w3.org/2001/XMLSchema" xmlns:xs="http://www.w3.org/2001/XMLSchema" xmlns:p="http://schemas.microsoft.com/office/2006/metadata/properties" xmlns:ns2="b6d79c6a-8a2f-47d2-8294-c77cb9768f23" xmlns:ns3="658911d3-54ee-479e-91c3-b59da27807b1" targetNamespace="http://schemas.microsoft.com/office/2006/metadata/properties" ma:root="true" ma:fieldsID="c682bedbf7d6a1cf7850a7bce85e3441" ns2:_="" ns3:_="">
    <xsd:import namespace="b6d79c6a-8a2f-47d2-8294-c77cb9768f23"/>
    <xsd:import namespace="658911d3-54ee-479e-91c3-b59da27807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79c6a-8a2f-47d2-8294-c77cb9768f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ed340a1-1d34-4dbc-ae5f-4fa748ba2c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8911d3-54ee-479e-91c3-b59da27807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8c73563-deaa-414d-94d1-0b8696b7fbcc}" ma:internalName="TaxCatchAll" ma:showField="CatchAllData" ma:web="658911d3-54ee-479e-91c3-b59da27807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8911d3-54ee-479e-91c3-b59da27807b1" xsi:nil="true"/>
    <lcf76f155ced4ddcb4097134ff3c332f xmlns="b6d79c6a-8a2f-47d2-8294-c77cb9768f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33389C-A206-43DC-82FF-A9C248267573}"/>
</file>

<file path=customXml/itemProps2.xml><?xml version="1.0" encoding="utf-8"?>
<ds:datastoreItem xmlns:ds="http://schemas.openxmlformats.org/officeDocument/2006/customXml" ds:itemID="{B7817636-57DB-45C9-8505-F2F7D28E5CAA}"/>
</file>

<file path=customXml/itemProps3.xml><?xml version="1.0" encoding="utf-8"?>
<ds:datastoreItem xmlns:ds="http://schemas.openxmlformats.org/officeDocument/2006/customXml" ds:itemID="{94F25292-97FF-4C18-A2CE-4BEE7C08285F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1075</Words>
  <Application>Microsoft Office PowerPoint</Application>
  <PresentationFormat>Custom</PresentationFormat>
  <Paragraphs>156</Paragraphs>
  <Slides>17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Hallucinations, Fabrications, and misinformatin generated by LLms</dc:title>
  <cp:lastModifiedBy>Lee, Hyun (Student)</cp:lastModifiedBy>
  <cp:revision>6</cp:revision>
  <dcterms:created xsi:type="dcterms:W3CDTF">2006-08-16T00:00:00Z</dcterms:created>
  <dcterms:modified xsi:type="dcterms:W3CDTF">2025-01-16T19:49:54Z</dcterms:modified>
  <dc:identifier>DAGb0tYCDHk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0x010100AEB9F936E882A84AB9DC1E3C7452F8A8</vt:lpwstr>
  </property>
</Properties>
</file>